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italic.fntdata"/><Relationship Id="rId10" Type="http://schemas.openxmlformats.org/officeDocument/2006/relationships/slide" Target="slides/slide4.xml"/><Relationship Id="rId54" Type="http://schemas.openxmlformats.org/officeDocument/2006/relationships/font" Target="fonts/Montserrat-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Montserrat-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c333040a9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c333040a9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c333040a9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c333040a9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c333040a9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c333040a9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06acc8ef7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06acc8ef7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6acc8ef7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06acc8ef7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06acc8ef7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06acc8ef7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06acc8ef7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06acc8ef7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6acc8ef7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6acc8ef7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6acc8ef7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06acc8ef7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6acc8ef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6acc8ef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c333040a9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c333040a9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06acc8ef7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06acc8ef7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06acc8ef7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06acc8ef7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6acc8ef7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06acc8ef7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06acc8ef7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06acc8ef7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06acc8ef7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06acc8ef7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06acc8ef7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06acc8ef7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06acc8ef7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6acc8ef7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06acc8ef7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06acc8ef71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06acc8ef7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06acc8ef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6acc8ef7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06acc8ef7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c333040a9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c333040a9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06acc8ef7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06acc8ef7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6acc8ef7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06acc8ef7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06acc8ef7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06acc8ef7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6acc8ef7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6acc8ef7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06acc8ef7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06acc8ef7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06acc8ef7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06acc8ef7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06acc8ef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06acc8ef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06acc8ef7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06acc8ef7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06acc8ef7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06acc8ef7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6acc8ef7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06acc8ef7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c333040a9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c333040a9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06acc8ef7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06acc8ef7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06acc8ef7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06acc8ef7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06acc8ef7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06acc8ef7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06acc8ef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06acc8ef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06acc8ef7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06acc8ef7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06acc8ef7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06acc8ef7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6acc8ef7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06acc8ef7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333040a9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c333040a9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c333040a9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c333040a9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c333040a9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c333040a9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c333040a9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c333040a9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c333040a9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c333040a9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ccessibilite.numerique.gouv.fr/methode/glossaire/#image-porteuse-d-inform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w3.org/WAI/RD/2012/text-customization/r1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w3.org/WAI/RD/2012/text-customization/r11-f1.png"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color.review/" TargetMode="External"/><Relationship Id="rId4" Type="http://schemas.openxmlformats.org/officeDocument/2006/relationships/hyperlink" Target="https://www.whocanuse.com/" TargetMode="External"/><Relationship Id="rId5" Type="http://schemas.openxmlformats.org/officeDocument/2006/relationships/hyperlink" Target="https://color.adobe.com/fr/create/color-contrast-analyzer" TargetMode="External"/><Relationship Id="rId6" Type="http://schemas.openxmlformats.org/officeDocument/2006/relationships/hyperlink" Target="https://color.adobe.com/fr/create/color-wheel" TargetMode="External"/><Relationship Id="rId7" Type="http://schemas.openxmlformats.org/officeDocument/2006/relationships/hyperlink" Target="https://coolors.c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ccessibilite.numerique.gouv.fr/methode/glossaire/#changement-de-context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Développer des sites Accessibles</a:t>
            </a:r>
            <a:endParaRPr/>
          </a:p>
        </p:txBody>
      </p:sp>
      <p:sp>
        <p:nvSpPr>
          <p:cNvPr id="260" name="Google Shape;260;p2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fr"/>
              <a:t>thais.laboure@outlook.com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L’Affordance des composants</a:t>
            </a:r>
            <a:endParaRPr/>
          </a:p>
        </p:txBody>
      </p:sp>
      <p:sp>
        <p:nvSpPr>
          <p:cNvPr id="320" name="Google Shape;320;p34"/>
          <p:cNvSpPr txBox="1"/>
          <p:nvPr>
            <p:ph idx="1" type="body"/>
          </p:nvPr>
        </p:nvSpPr>
        <p:spPr>
          <a:xfrm>
            <a:off x="1297500" y="1567550"/>
            <a:ext cx="7038900" cy="42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 peut les aider à comprendre des tâches complexes : </a:t>
            </a:r>
            <a:endParaRPr/>
          </a:p>
        </p:txBody>
      </p:sp>
      <p:pic>
        <p:nvPicPr>
          <p:cNvPr id="321" name="Google Shape;321;p34"/>
          <p:cNvPicPr preferRelativeResize="0"/>
          <p:nvPr/>
        </p:nvPicPr>
        <p:blipFill>
          <a:blip r:embed="rId3">
            <a:alphaModFix/>
          </a:blip>
          <a:stretch>
            <a:fillRect/>
          </a:stretch>
        </p:blipFill>
        <p:spPr>
          <a:xfrm>
            <a:off x="1277725" y="2091300"/>
            <a:ext cx="6588550" cy="286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aider les utilisateurs ?</a:t>
            </a:r>
            <a:endParaRPr/>
          </a:p>
        </p:txBody>
      </p:sp>
      <p:sp>
        <p:nvSpPr>
          <p:cNvPr id="327" name="Google Shape;327;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Proposez au moins 2 navigations par page : </a:t>
            </a:r>
            <a:endParaRPr/>
          </a:p>
          <a:p>
            <a:pPr indent="-298450" lvl="1" marL="914400" rtl="0" algn="l">
              <a:spcBef>
                <a:spcPts val="0"/>
              </a:spcBef>
              <a:spcAft>
                <a:spcPts val="0"/>
              </a:spcAft>
              <a:buSzPts val="1100"/>
              <a:buChar char="○"/>
            </a:pPr>
            <a:r>
              <a:rPr lang="fr"/>
              <a:t>Menu, </a:t>
            </a:r>
            <a:endParaRPr/>
          </a:p>
          <a:p>
            <a:pPr indent="-298450" lvl="1" marL="914400" rtl="0" algn="l">
              <a:spcBef>
                <a:spcPts val="0"/>
              </a:spcBef>
              <a:spcAft>
                <a:spcPts val="0"/>
              </a:spcAft>
              <a:buSzPts val="1100"/>
              <a:buChar char="○"/>
            </a:pPr>
            <a:r>
              <a:rPr lang="fr"/>
              <a:t>Plan du site, </a:t>
            </a:r>
            <a:endParaRPr/>
          </a:p>
          <a:p>
            <a:pPr indent="-298450" lvl="1" marL="914400" rtl="0" algn="l">
              <a:spcBef>
                <a:spcPts val="0"/>
              </a:spcBef>
              <a:spcAft>
                <a:spcPts val="0"/>
              </a:spcAft>
              <a:buSzPts val="1100"/>
              <a:buChar char="○"/>
            </a:pPr>
            <a:r>
              <a:rPr lang="fr"/>
              <a:t>Fil d’Ariane, </a:t>
            </a:r>
            <a:endParaRPr/>
          </a:p>
          <a:p>
            <a:pPr indent="-298450" lvl="1" marL="914400" rtl="0" algn="l">
              <a:spcBef>
                <a:spcPts val="0"/>
              </a:spcBef>
              <a:spcAft>
                <a:spcPts val="0"/>
              </a:spcAft>
              <a:buSzPts val="1100"/>
              <a:buChar char="○"/>
            </a:pPr>
            <a:r>
              <a:rPr lang="fr"/>
              <a:t>Barre de recherche</a:t>
            </a:r>
            <a:endParaRPr/>
          </a:p>
          <a:p>
            <a:pPr indent="-298450" lvl="1" marL="914400" rtl="0" algn="l">
              <a:spcBef>
                <a:spcPts val="0"/>
              </a:spcBef>
              <a:spcAft>
                <a:spcPts val="0"/>
              </a:spcAft>
              <a:buSzPts val="1100"/>
              <a:buChar char="○"/>
            </a:pPr>
            <a:r>
              <a:rPr lang="fr"/>
              <a:t>Table des matières, </a:t>
            </a:r>
            <a:endParaRPr/>
          </a:p>
          <a:p>
            <a:pPr indent="-298450" lvl="1" marL="914400" rtl="0" algn="l">
              <a:spcBef>
                <a:spcPts val="0"/>
              </a:spcBef>
              <a:spcAft>
                <a:spcPts val="0"/>
              </a:spcAft>
              <a:buSzPts val="1100"/>
              <a:buChar char="○"/>
            </a:pPr>
            <a:r>
              <a:rPr lang="fr"/>
              <a:t>…</a:t>
            </a:r>
            <a:endParaRPr/>
          </a:p>
          <a:p>
            <a:pPr indent="-311150" lvl="0" marL="457200" rtl="0" algn="l">
              <a:spcBef>
                <a:spcPts val="0"/>
              </a:spcBef>
              <a:spcAft>
                <a:spcPts val="0"/>
              </a:spcAft>
              <a:buSzPts val="1300"/>
              <a:buChar char="●"/>
            </a:pPr>
            <a:r>
              <a:rPr lang="fr"/>
              <a:t>Gardez une structure claire et cohérente,</a:t>
            </a:r>
            <a:endParaRPr/>
          </a:p>
          <a:p>
            <a:pPr indent="-311150" lvl="0" marL="457200" rtl="0" algn="l">
              <a:spcBef>
                <a:spcPts val="0"/>
              </a:spcBef>
              <a:spcAft>
                <a:spcPts val="0"/>
              </a:spcAft>
              <a:buSzPts val="1300"/>
              <a:buChar char="●"/>
            </a:pPr>
            <a:r>
              <a:rPr lang="fr"/>
              <a:t>Proposer un lien d’évitement pour accéder directement au contenu</a:t>
            </a:r>
            <a:endParaRPr/>
          </a:p>
          <a:p>
            <a:pPr indent="-311150" lvl="0" marL="457200" rtl="0" algn="l">
              <a:spcBef>
                <a:spcPts val="0"/>
              </a:spcBef>
              <a:spcAft>
                <a:spcPts val="0"/>
              </a:spcAft>
              <a:buSzPts val="1300"/>
              <a:buChar char="●"/>
            </a:pPr>
            <a:r>
              <a:rPr lang="fr"/>
              <a:t>Architecturer vos informations,</a:t>
            </a:r>
            <a:endParaRPr/>
          </a:p>
          <a:p>
            <a:pPr indent="-311150" lvl="0" marL="457200" rtl="0" algn="l">
              <a:spcBef>
                <a:spcPts val="0"/>
              </a:spcBef>
              <a:spcAft>
                <a:spcPts val="0"/>
              </a:spcAft>
              <a:buSzPts val="1300"/>
              <a:buChar char="●"/>
            </a:pPr>
            <a:r>
              <a:rPr lang="fr"/>
              <a:t>Utilisez les bons composants pour les bonnes actions,</a:t>
            </a:r>
            <a:endParaRPr/>
          </a:p>
          <a:p>
            <a:pPr indent="0" lvl="0" marL="45720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Tester l’architecture</a:t>
            </a:r>
            <a:endParaRPr/>
          </a:p>
        </p:txBody>
      </p:sp>
      <p:sp>
        <p:nvSpPr>
          <p:cNvPr id="333" name="Google Shape;333;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Tester la structure de la page avec des outils comme le validator du W3C,</a:t>
            </a:r>
            <a:endParaRPr/>
          </a:p>
          <a:p>
            <a:pPr indent="-311150" lvl="0" marL="457200" rtl="0" algn="l">
              <a:spcBef>
                <a:spcPts val="0"/>
              </a:spcBef>
              <a:spcAft>
                <a:spcPts val="0"/>
              </a:spcAft>
              <a:buSzPts val="1300"/>
              <a:buChar char="●"/>
            </a:pPr>
            <a:r>
              <a:rPr lang="fr"/>
              <a:t>Tester les entêtes avec Headings Map</a:t>
            </a:r>
            <a:endParaRPr/>
          </a:p>
          <a:p>
            <a:pPr indent="-311150" lvl="0" marL="457200" rtl="0" algn="l">
              <a:spcBef>
                <a:spcPts val="0"/>
              </a:spcBef>
              <a:spcAft>
                <a:spcPts val="0"/>
              </a:spcAft>
              <a:buSzPts val="1300"/>
              <a:buChar char="●"/>
            </a:pPr>
            <a:r>
              <a:rPr lang="fr"/>
              <a:t>Faire des tests utilisateur pour la partie ergonomie</a:t>
            </a:r>
            <a:endParaRPr/>
          </a:p>
          <a:p>
            <a:pPr indent="-311150" lvl="0" marL="457200" rtl="0" algn="l">
              <a:spcBef>
                <a:spcPts val="0"/>
              </a:spcBef>
              <a:spcAft>
                <a:spcPts val="0"/>
              </a:spcAft>
              <a:buSzPts val="1300"/>
              <a:buChar char="●"/>
            </a:pPr>
            <a:r>
              <a:rPr lang="fr"/>
              <a:t>Comparer avec des sites similaires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Tour d’horizon des RGAA</a:t>
            </a:r>
            <a:endParaRPr/>
          </a:p>
        </p:txBody>
      </p:sp>
      <p:sp>
        <p:nvSpPr>
          <p:cNvPr id="339" name="Google Shape;339;p3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Images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Règles</a:t>
            </a:r>
            <a:endParaRPr/>
          </a:p>
        </p:txBody>
      </p:sp>
      <p:sp>
        <p:nvSpPr>
          <p:cNvPr id="350" name="Google Shape;350;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Toute information présente sur l’image doit avoir une alternative textuelle pertinente,</a:t>
            </a:r>
            <a:endParaRPr/>
          </a:p>
          <a:p>
            <a:pPr indent="-311150" lvl="0" marL="457200" rtl="0" algn="l">
              <a:spcBef>
                <a:spcPts val="0"/>
              </a:spcBef>
              <a:spcAft>
                <a:spcPts val="0"/>
              </a:spcAft>
              <a:buSzPts val="1300"/>
              <a:buChar char="●"/>
            </a:pPr>
            <a:r>
              <a:rPr lang="fr"/>
              <a:t>Si </a:t>
            </a:r>
            <a:r>
              <a:rPr lang="fr"/>
              <a:t>nécessaire</a:t>
            </a:r>
            <a:r>
              <a:rPr lang="fr"/>
              <a:t>, il est possible d’ajouter une description,</a:t>
            </a:r>
            <a:endParaRPr/>
          </a:p>
          <a:p>
            <a:pPr indent="-311150" lvl="0" marL="457200" rtl="0" algn="l">
              <a:spcBef>
                <a:spcPts val="0"/>
              </a:spcBef>
              <a:spcAft>
                <a:spcPts val="0"/>
              </a:spcAft>
              <a:buSzPts val="1300"/>
              <a:buChar char="●"/>
            </a:pPr>
            <a:r>
              <a:rPr lang="fr"/>
              <a:t>Ces informations doivent être correctement reliée à l’image,</a:t>
            </a:r>
            <a:endParaRPr/>
          </a:p>
          <a:p>
            <a:pPr indent="-311150" lvl="0" marL="457200" rtl="0" algn="l">
              <a:spcBef>
                <a:spcPts val="0"/>
              </a:spcBef>
              <a:spcAft>
                <a:spcPts val="0"/>
              </a:spcAft>
              <a:buSzPts val="1300"/>
              <a:buChar char="●"/>
            </a:pPr>
            <a:r>
              <a:rPr lang="fr"/>
              <a:t>Les images décoratives doivent être ignorées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Balises concernées : </a:t>
            </a:r>
            <a:endParaRPr/>
          </a:p>
          <a:p>
            <a:pPr indent="0" lvl="0" marL="0" rtl="0" algn="l">
              <a:spcBef>
                <a:spcPts val="1200"/>
              </a:spcBef>
              <a:spcAft>
                <a:spcPts val="0"/>
              </a:spcAft>
              <a:buNone/>
            </a:pPr>
            <a:r>
              <a:rPr lang="fr"/>
              <a:t>img, are, object, embed, svg, canvas, autre balise comportant un rôle “img”.</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Méthodologie</a:t>
            </a:r>
            <a:endParaRPr/>
          </a:p>
        </p:txBody>
      </p:sp>
      <p:sp>
        <p:nvSpPr>
          <p:cNvPr id="356" name="Google Shape;356;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a:t>Déterminer si une image est porteuse d’information : </a:t>
            </a:r>
            <a:endParaRPr/>
          </a:p>
          <a:p>
            <a:pPr indent="0" lvl="0" marL="0" rtl="0" algn="l">
              <a:spcBef>
                <a:spcPts val="1200"/>
              </a:spcBef>
              <a:spcAft>
                <a:spcPts val="0"/>
              </a:spcAft>
              <a:buNone/>
            </a:pPr>
            <a:r>
              <a:rPr lang="fr"/>
              <a:t>“Image qui véhicule une information nécessaire à la compréhension du contenu auquel elle est associée.”</a:t>
            </a:r>
            <a:endParaRPr/>
          </a:p>
          <a:p>
            <a:pPr indent="0" lvl="0" marL="0" rtl="0" algn="l">
              <a:spcBef>
                <a:spcPts val="1200"/>
              </a:spcBef>
              <a:spcAft>
                <a:spcPts val="0"/>
              </a:spcAft>
              <a:buNone/>
            </a:pPr>
            <a:r>
              <a:rPr i="1" lang="fr" u="sng">
                <a:solidFill>
                  <a:schemeClr val="hlink"/>
                </a:solidFill>
                <a:hlinkClick r:id="rId3"/>
              </a:rPr>
              <a:t>Définition des RGAA</a:t>
            </a:r>
            <a:endParaRPr i="1"/>
          </a:p>
          <a:p>
            <a:pPr indent="0" lvl="0" marL="0" rtl="0" algn="l">
              <a:spcBef>
                <a:spcPts val="1200"/>
              </a:spcBef>
              <a:spcAft>
                <a:spcPts val="0"/>
              </a:spcAft>
              <a:buNone/>
            </a:pPr>
            <a:r>
              <a:t/>
            </a:r>
            <a:endParaRPr i="1"/>
          </a:p>
          <a:p>
            <a:pPr indent="0" lvl="0" marL="0" rtl="0" algn="l">
              <a:spcBef>
                <a:spcPts val="1200"/>
              </a:spcBef>
              <a:spcAft>
                <a:spcPts val="0"/>
              </a:spcAft>
              <a:buNone/>
            </a:pPr>
            <a:r>
              <a:rPr lang="fr"/>
              <a:t>Concrètement</a:t>
            </a:r>
            <a:r>
              <a:rPr lang="fr"/>
              <a:t> : </a:t>
            </a:r>
            <a:endParaRPr/>
          </a:p>
          <a:p>
            <a:pPr indent="-311150" lvl="0" marL="457200" rtl="0" algn="l">
              <a:spcBef>
                <a:spcPts val="1200"/>
              </a:spcBef>
              <a:spcAft>
                <a:spcPts val="0"/>
              </a:spcAft>
              <a:buSzPts val="1300"/>
              <a:buChar char="●"/>
            </a:pPr>
            <a:r>
              <a:rPr lang="fr"/>
              <a:t>Un texte est présent sur l’image,</a:t>
            </a:r>
            <a:endParaRPr/>
          </a:p>
          <a:p>
            <a:pPr indent="-311150" lvl="0" marL="457200" rtl="0" algn="l">
              <a:spcBef>
                <a:spcPts val="0"/>
              </a:spcBef>
              <a:spcAft>
                <a:spcPts val="0"/>
              </a:spcAft>
              <a:buSzPts val="1300"/>
              <a:buChar char="●"/>
            </a:pPr>
            <a:r>
              <a:rPr lang="fr"/>
              <a:t>L’image contient des informations : carte, diagramme, ect…</a:t>
            </a:r>
            <a:endParaRPr/>
          </a:p>
          <a:p>
            <a:pPr indent="-311150" lvl="0" marL="457200" rtl="0" algn="l">
              <a:spcBef>
                <a:spcPts val="0"/>
              </a:spcBef>
              <a:spcAft>
                <a:spcPts val="0"/>
              </a:spcAft>
              <a:buSzPts val="1300"/>
              <a:buChar char="●"/>
            </a:pPr>
            <a:r>
              <a:rPr lang="fr"/>
              <a:t>Le contenu porte sur l’image ( article sur une photo, un tableau, ect… )</a:t>
            </a:r>
            <a:endParaRPr/>
          </a:p>
          <a:p>
            <a:pPr indent="-311150" lvl="0" marL="457200" rtl="0" algn="l">
              <a:spcBef>
                <a:spcPts val="0"/>
              </a:spcBef>
              <a:spcAft>
                <a:spcPts val="0"/>
              </a:spcAft>
              <a:buSzPts val="1300"/>
              <a:buChar char="●"/>
            </a:pPr>
            <a:r>
              <a:rPr lang="fr"/>
              <a:t>L’image ajoute une nuance ( gif, même,image de réaction sous un post par exemple )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Méthodologie</a:t>
            </a:r>
            <a:endParaRPr/>
          </a:p>
        </p:txBody>
      </p:sp>
      <p:sp>
        <p:nvSpPr>
          <p:cNvPr id="362" name="Google Shape;362;p41"/>
          <p:cNvSpPr txBox="1"/>
          <p:nvPr>
            <p:ph idx="1" type="body"/>
          </p:nvPr>
        </p:nvSpPr>
        <p:spPr>
          <a:xfrm>
            <a:off x="1400775" y="1560675"/>
            <a:ext cx="2696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Attention !</a:t>
            </a:r>
            <a:endParaRPr/>
          </a:p>
          <a:p>
            <a:pPr indent="0" lvl="0" marL="0" rtl="0" algn="l">
              <a:spcBef>
                <a:spcPts val="1200"/>
              </a:spcBef>
              <a:spcAft>
                <a:spcPts val="0"/>
              </a:spcAft>
              <a:buNone/>
            </a:pPr>
            <a:r>
              <a:rPr lang="fr"/>
              <a:t>Toutes les images importantes ne contiennent pas de texte !</a:t>
            </a:r>
            <a:endParaRPr/>
          </a:p>
          <a:p>
            <a:pPr indent="0" lvl="0" marL="0" rtl="0" algn="l">
              <a:spcBef>
                <a:spcPts val="1200"/>
              </a:spcBef>
              <a:spcAft>
                <a:spcPts val="1200"/>
              </a:spcAft>
              <a:buNone/>
            </a:pPr>
            <a:r>
              <a:rPr lang="fr"/>
              <a:t>Pourriez-vous deviner le contexte de ce tweet ? </a:t>
            </a:r>
            <a:endParaRPr/>
          </a:p>
        </p:txBody>
      </p:sp>
      <p:pic>
        <p:nvPicPr>
          <p:cNvPr id="363" name="Google Shape;363;p41"/>
          <p:cNvPicPr preferRelativeResize="0"/>
          <p:nvPr/>
        </p:nvPicPr>
        <p:blipFill rotWithShape="1">
          <a:blip r:embed="rId3">
            <a:alphaModFix/>
          </a:blip>
          <a:srcRect b="56723" l="0" r="0" t="0"/>
          <a:stretch/>
        </p:blipFill>
        <p:spPr>
          <a:xfrm>
            <a:off x="4483400" y="1332075"/>
            <a:ext cx="4350124" cy="1528075"/>
          </a:xfrm>
          <a:prstGeom prst="rect">
            <a:avLst/>
          </a:prstGeom>
          <a:noFill/>
          <a:ln>
            <a:noFill/>
          </a:ln>
        </p:spPr>
      </p:pic>
      <p:sp>
        <p:nvSpPr>
          <p:cNvPr id="364" name="Google Shape;364;p41"/>
          <p:cNvSpPr txBox="1"/>
          <p:nvPr>
            <p:ph idx="1" type="body"/>
          </p:nvPr>
        </p:nvSpPr>
        <p:spPr>
          <a:xfrm>
            <a:off x="1400775" y="3213200"/>
            <a:ext cx="2937000" cy="167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Posez-vous toujours la question : </a:t>
            </a:r>
            <a:endParaRPr/>
          </a:p>
          <a:p>
            <a:pPr indent="0" lvl="0" marL="0" rtl="0" algn="l">
              <a:spcBef>
                <a:spcPts val="1200"/>
              </a:spcBef>
              <a:spcAft>
                <a:spcPts val="0"/>
              </a:spcAft>
              <a:buNone/>
            </a:pPr>
            <a:r>
              <a:rPr lang="fr"/>
              <a:t>Est-ce que votre contenu peut exister sans l’image ? </a:t>
            </a:r>
            <a:endParaRPr/>
          </a:p>
          <a:p>
            <a:pPr indent="0" lvl="0" marL="0" rtl="0" algn="l">
              <a:spcBef>
                <a:spcPts val="1200"/>
              </a:spcBef>
              <a:spcAft>
                <a:spcPts val="1200"/>
              </a:spcAft>
              <a:buNone/>
            </a:pPr>
            <a:r>
              <a:t/>
            </a:r>
            <a:endParaRPr/>
          </a:p>
        </p:txBody>
      </p:sp>
      <p:pic>
        <p:nvPicPr>
          <p:cNvPr id="365" name="Google Shape;365;p41"/>
          <p:cNvPicPr preferRelativeResize="0"/>
          <p:nvPr/>
        </p:nvPicPr>
        <p:blipFill>
          <a:blip r:embed="rId3">
            <a:alphaModFix/>
          </a:blip>
          <a:stretch>
            <a:fillRect/>
          </a:stretch>
        </p:blipFill>
        <p:spPr>
          <a:xfrm>
            <a:off x="4475575" y="1307848"/>
            <a:ext cx="4350124" cy="3530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Méthodologie</a:t>
            </a:r>
            <a:endParaRPr/>
          </a:p>
        </p:txBody>
      </p:sp>
      <p:sp>
        <p:nvSpPr>
          <p:cNvPr id="371" name="Google Shape;371;p42"/>
          <p:cNvSpPr txBox="1"/>
          <p:nvPr>
            <p:ph idx="1" type="body"/>
          </p:nvPr>
        </p:nvSpPr>
        <p:spPr>
          <a:xfrm>
            <a:off x="1297500" y="1567550"/>
            <a:ext cx="3006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Donnez toutes les informations importantes !</a:t>
            </a:r>
            <a:endParaRPr/>
          </a:p>
          <a:p>
            <a:pPr indent="0" lvl="0" marL="0" rtl="0" algn="l">
              <a:spcBef>
                <a:spcPts val="1200"/>
              </a:spcBef>
              <a:spcAft>
                <a:spcPts val="0"/>
              </a:spcAft>
              <a:buNone/>
            </a:pPr>
            <a:r>
              <a:rPr lang="fr"/>
              <a:t>Ici l’image ne montre pas simplement une femme disant “non” : </a:t>
            </a:r>
            <a:endParaRPr/>
          </a:p>
          <a:p>
            <a:pPr indent="0" lvl="0" marL="0" rtl="0" algn="l">
              <a:spcBef>
                <a:spcPts val="1200"/>
              </a:spcBef>
              <a:spcAft>
                <a:spcPts val="1200"/>
              </a:spcAft>
              <a:buNone/>
            </a:pPr>
            <a:r>
              <a:rPr lang="fr"/>
              <a:t>Le ton, et les émotions renvoyés par l’image sont tout aussi importants.</a:t>
            </a:r>
            <a:endParaRPr/>
          </a:p>
        </p:txBody>
      </p:sp>
      <p:pic>
        <p:nvPicPr>
          <p:cNvPr id="372" name="Google Shape;372;p42"/>
          <p:cNvPicPr preferRelativeResize="0"/>
          <p:nvPr/>
        </p:nvPicPr>
        <p:blipFill>
          <a:blip r:embed="rId3">
            <a:alphaModFix/>
          </a:blip>
          <a:stretch>
            <a:fillRect/>
          </a:stretch>
        </p:blipFill>
        <p:spPr>
          <a:xfrm>
            <a:off x="5062875" y="1153025"/>
            <a:ext cx="3876075" cy="3325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Méthodologie</a:t>
            </a:r>
            <a:endParaRPr/>
          </a:p>
        </p:txBody>
      </p:sp>
      <p:sp>
        <p:nvSpPr>
          <p:cNvPr id="378" name="Google Shape;378;p43"/>
          <p:cNvSpPr txBox="1"/>
          <p:nvPr>
            <p:ph idx="1" type="body"/>
          </p:nvPr>
        </p:nvSpPr>
        <p:spPr>
          <a:xfrm>
            <a:off x="1297500" y="1567550"/>
            <a:ext cx="2943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emojis, ou les images et gif apportant une nuance au message doivent également être décrits. </a:t>
            </a:r>
            <a:endParaRPr/>
          </a:p>
          <a:p>
            <a:pPr indent="0" lvl="0" marL="0" rtl="0" algn="l">
              <a:spcBef>
                <a:spcPts val="1200"/>
              </a:spcBef>
              <a:spcAft>
                <a:spcPts val="0"/>
              </a:spcAft>
              <a:buNone/>
            </a:pPr>
            <a:r>
              <a:rPr lang="fr"/>
              <a:t>Ici, le gif vient indiquer que le message est sarcastique, </a:t>
            </a:r>
            <a:endParaRPr/>
          </a:p>
          <a:p>
            <a:pPr indent="0" lvl="0" marL="0" rtl="0" algn="l">
              <a:spcBef>
                <a:spcPts val="1200"/>
              </a:spcBef>
              <a:spcAft>
                <a:spcPts val="1200"/>
              </a:spcAft>
              <a:buNone/>
            </a:pPr>
            <a:r>
              <a:rPr lang="fr"/>
              <a:t>Le message n’est plus le même pour un lecteur d’écran, ou si l’image ne charge pas.</a:t>
            </a:r>
            <a:endParaRPr/>
          </a:p>
        </p:txBody>
      </p:sp>
      <p:pic>
        <p:nvPicPr>
          <p:cNvPr id="379" name="Google Shape;379;p43"/>
          <p:cNvPicPr preferRelativeResize="0"/>
          <p:nvPr/>
        </p:nvPicPr>
        <p:blipFill>
          <a:blip r:embed="rId3">
            <a:alphaModFix/>
          </a:blip>
          <a:stretch>
            <a:fillRect/>
          </a:stretch>
        </p:blipFill>
        <p:spPr>
          <a:xfrm>
            <a:off x="4423600" y="853075"/>
            <a:ext cx="4424300" cy="3937775"/>
          </a:xfrm>
          <a:prstGeom prst="rect">
            <a:avLst/>
          </a:prstGeom>
          <a:noFill/>
          <a:ln>
            <a:noFill/>
          </a:ln>
        </p:spPr>
      </p:pic>
      <p:sp>
        <p:nvSpPr>
          <p:cNvPr id="380" name="Google Shape;380;p43"/>
          <p:cNvSpPr/>
          <p:nvPr/>
        </p:nvSpPr>
        <p:spPr>
          <a:xfrm>
            <a:off x="5281200" y="1108575"/>
            <a:ext cx="2175900" cy="53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5604825" y="1797125"/>
            <a:ext cx="1211700" cy="19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Concevoir des composants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Balise &lt;img&gt;</a:t>
            </a:r>
            <a:endParaRPr/>
          </a:p>
        </p:txBody>
      </p:sp>
      <p:sp>
        <p:nvSpPr>
          <p:cNvPr id="387" name="Google Shape;387;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balises img, contenant une information, doivent contenir au moins l’un des attributs suivants:</a:t>
            </a:r>
            <a:endParaRPr/>
          </a:p>
          <a:p>
            <a:pPr indent="-311150" lvl="0" marL="457200" rtl="0" algn="l">
              <a:spcBef>
                <a:spcPts val="1200"/>
              </a:spcBef>
              <a:spcAft>
                <a:spcPts val="0"/>
              </a:spcAft>
              <a:buSzPts val="1300"/>
              <a:buChar char="●"/>
            </a:pPr>
            <a:r>
              <a:rPr lang="fr"/>
              <a:t>alt</a:t>
            </a:r>
            <a:endParaRPr/>
          </a:p>
          <a:p>
            <a:pPr indent="-311150" lvl="0" marL="457200" rtl="0" algn="l">
              <a:spcBef>
                <a:spcPts val="0"/>
              </a:spcBef>
              <a:spcAft>
                <a:spcPts val="0"/>
              </a:spcAft>
              <a:buSzPts val="1300"/>
              <a:buChar char="●"/>
            </a:pPr>
            <a:r>
              <a:rPr lang="fr"/>
              <a:t>title</a:t>
            </a:r>
            <a:endParaRPr/>
          </a:p>
          <a:p>
            <a:pPr indent="-311150" lvl="0" marL="457200" rtl="0" algn="l">
              <a:spcBef>
                <a:spcPts val="0"/>
              </a:spcBef>
              <a:spcAft>
                <a:spcPts val="0"/>
              </a:spcAft>
              <a:buSzPts val="1300"/>
              <a:buChar char="●"/>
            </a:pPr>
            <a:r>
              <a:rPr lang="fr"/>
              <a:t>aria-label</a:t>
            </a:r>
            <a:endParaRPr/>
          </a:p>
          <a:p>
            <a:pPr indent="-311150" lvl="0" marL="457200" rtl="0" algn="l">
              <a:spcBef>
                <a:spcPts val="0"/>
              </a:spcBef>
              <a:spcAft>
                <a:spcPts val="0"/>
              </a:spcAft>
              <a:buSzPts val="1300"/>
              <a:buChar char="●"/>
            </a:pPr>
            <a:r>
              <a:rPr lang="fr"/>
              <a:t>aria-labelledby</a:t>
            </a:r>
            <a:endParaRPr/>
          </a:p>
          <a:p>
            <a:pPr indent="0" lvl="0" marL="0" rtl="0" algn="l">
              <a:spcBef>
                <a:spcPts val="1200"/>
              </a:spcBef>
              <a:spcAft>
                <a:spcPts val="0"/>
              </a:spcAft>
              <a:buNone/>
            </a:pPr>
            <a:r>
              <a:rPr lang="fr"/>
              <a:t>On peut également ajouter une description :</a:t>
            </a:r>
            <a:endParaRPr/>
          </a:p>
          <a:p>
            <a:pPr indent="-311150" lvl="0" marL="457200" rtl="0" algn="l">
              <a:spcBef>
                <a:spcPts val="1200"/>
              </a:spcBef>
              <a:spcAft>
                <a:spcPts val="0"/>
              </a:spcAft>
              <a:buSzPts val="1300"/>
              <a:buChar char="●"/>
            </a:pPr>
            <a:r>
              <a:rPr lang="fr"/>
              <a:t>aria-describedby</a:t>
            </a:r>
            <a:endParaRPr/>
          </a:p>
          <a:p>
            <a:pPr indent="-311150" lvl="0" marL="457200" rtl="0" algn="l">
              <a:spcBef>
                <a:spcPts val="0"/>
              </a:spcBef>
              <a:spcAft>
                <a:spcPts val="0"/>
              </a:spcAft>
              <a:buSzPts val="1300"/>
              <a:buChar char="●"/>
            </a:pPr>
            <a:r>
              <a:rPr lang="fr"/>
              <a:t>longdesc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images réactives</a:t>
            </a:r>
            <a:endParaRPr/>
          </a:p>
        </p:txBody>
      </p:sp>
      <p:sp>
        <p:nvSpPr>
          <p:cNvPr id="393" name="Google Shape;393;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balises area, définissant une image réactive, doivent être chacune décrites via :</a:t>
            </a:r>
            <a:endParaRPr/>
          </a:p>
          <a:p>
            <a:pPr indent="-311150" lvl="0" marL="457200" rtl="0" algn="l">
              <a:spcBef>
                <a:spcPts val="1200"/>
              </a:spcBef>
              <a:spcAft>
                <a:spcPts val="0"/>
              </a:spcAft>
              <a:buSzPts val="1300"/>
              <a:buChar char="●"/>
            </a:pPr>
            <a:r>
              <a:rPr lang="fr"/>
              <a:t>un attribut alt,</a:t>
            </a:r>
            <a:endParaRPr/>
          </a:p>
          <a:p>
            <a:pPr indent="-311150" lvl="0" marL="457200" rtl="0" algn="l">
              <a:spcBef>
                <a:spcPts val="0"/>
              </a:spcBef>
              <a:spcAft>
                <a:spcPts val="0"/>
              </a:spcAft>
              <a:buSzPts val="1300"/>
              <a:buChar char="●"/>
            </a:pPr>
            <a:r>
              <a:rPr lang="fr"/>
              <a:t>un aria-label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Les images faisant partie d’une map côté serveur ( qui renvoie des requêtes lorsqu’un clique sur une partie de l’image, avec les coordonnées de clic ) doivent avoir l’attribut </a:t>
            </a:r>
            <a:r>
              <a:rPr i="1" lang="fr"/>
              <a:t>ismap.</a:t>
            </a:r>
            <a:endParaRPr/>
          </a:p>
          <a:p>
            <a:pPr indent="0" lvl="0" marL="0" rtl="0" algn="l">
              <a:spcBef>
                <a:spcPts val="1200"/>
              </a:spcBef>
              <a:spcAft>
                <a:spcPts val="0"/>
              </a:spcAft>
              <a:buNone/>
            </a:pPr>
            <a:r>
              <a:rPr lang="fr"/>
              <a:t>L’image doit alors être dans une </a:t>
            </a:r>
            <a:r>
              <a:rPr lang="fr"/>
              <a:t>balise &lt;a&gt;</a:t>
            </a:r>
            <a:r>
              <a:rPr lang="fr"/>
              <a:t>.</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Autres balises</a:t>
            </a:r>
            <a:endParaRPr/>
          </a:p>
        </p:txBody>
      </p:sp>
      <p:sp>
        <p:nvSpPr>
          <p:cNvPr id="399" name="Google Shape;399;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balises &lt;svg&gt; et &lt;canvas&gt;  doivent avoir un rôle img,</a:t>
            </a:r>
            <a:endParaRPr/>
          </a:p>
          <a:p>
            <a:pPr indent="0" lvl="0" marL="0" rtl="0" algn="l">
              <a:spcBef>
                <a:spcPts val="1200"/>
              </a:spcBef>
              <a:spcAft>
                <a:spcPts val="0"/>
              </a:spcAft>
              <a:buNone/>
            </a:pPr>
            <a:r>
              <a:rPr lang="fr"/>
              <a:t>Les &lt;object&gt;, &lt;canvas&gt;, &lt;embed&gt; ayant un type ou rôle “image” doivent, au choix : </a:t>
            </a:r>
            <a:endParaRPr/>
          </a:p>
          <a:p>
            <a:pPr indent="-311150" lvl="0" marL="457200" rtl="0" algn="l">
              <a:spcBef>
                <a:spcPts val="1200"/>
              </a:spcBef>
              <a:spcAft>
                <a:spcPts val="0"/>
              </a:spcAft>
              <a:buSzPts val="1300"/>
              <a:buChar char="●"/>
            </a:pPr>
            <a:r>
              <a:rPr lang="fr"/>
              <a:t>avoir une alternative aria-label, aria-labelledby, ou title</a:t>
            </a:r>
            <a:endParaRPr/>
          </a:p>
          <a:p>
            <a:pPr indent="-311150" lvl="0" marL="457200" rtl="0" algn="l">
              <a:spcBef>
                <a:spcPts val="0"/>
              </a:spcBef>
              <a:spcAft>
                <a:spcPts val="0"/>
              </a:spcAft>
              <a:buSzPts val="1300"/>
              <a:buChar char="●"/>
            </a:pPr>
            <a:r>
              <a:rPr lang="fr"/>
              <a:t>avoir un bouton ou lien adjacent proposant une alternative,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Toutes ces balises doivent proposer une alternative textuelle </a:t>
            </a:r>
            <a:r>
              <a:rPr lang="fr"/>
              <a:t>via un aria-label, ou aria-labelledby.</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Cadres</a:t>
            </a:r>
            <a:endParaRPr/>
          </a:p>
        </p:txBody>
      </p:sp>
      <p:sp>
        <p:nvSpPr>
          <p:cNvPr id="405" name="Google Shape;405;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balises iframes ( cadre ) doivent avoir un attribut title pertinent.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Couleurs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informations chromatiques</a:t>
            </a:r>
            <a:endParaRPr/>
          </a:p>
        </p:txBody>
      </p:sp>
      <p:sp>
        <p:nvSpPr>
          <p:cNvPr id="416" name="Google Shape;416;p49"/>
          <p:cNvSpPr txBox="1"/>
          <p:nvPr>
            <p:ph idx="1" type="body"/>
          </p:nvPr>
        </p:nvSpPr>
        <p:spPr>
          <a:xfrm>
            <a:off x="1297500" y="1567550"/>
            <a:ext cx="39735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Les informations ne doivent pas passer uniquement par la couleur.</a:t>
            </a:r>
            <a:endParaRPr/>
          </a:p>
          <a:p>
            <a:pPr indent="0" lvl="0" marL="0" rtl="0" algn="l">
              <a:spcBef>
                <a:spcPts val="1200"/>
              </a:spcBef>
              <a:spcAft>
                <a:spcPts val="0"/>
              </a:spcAft>
              <a:buNone/>
            </a:pPr>
            <a:r>
              <a:rPr lang="fr"/>
              <a:t>Les couleurs peuvent être des signifiants puissants : </a:t>
            </a:r>
            <a:endParaRPr/>
          </a:p>
          <a:p>
            <a:pPr indent="-311150" lvl="0" marL="457200" rtl="0" algn="l">
              <a:spcBef>
                <a:spcPts val="1200"/>
              </a:spcBef>
              <a:spcAft>
                <a:spcPts val="0"/>
              </a:spcAft>
              <a:buSzPts val="1300"/>
              <a:buChar char="●"/>
            </a:pPr>
            <a:r>
              <a:rPr lang="fr"/>
              <a:t>rouge pour les erreurs,</a:t>
            </a:r>
            <a:endParaRPr/>
          </a:p>
          <a:p>
            <a:pPr indent="-311150" lvl="0" marL="457200" rtl="0" algn="l">
              <a:spcBef>
                <a:spcPts val="0"/>
              </a:spcBef>
              <a:spcAft>
                <a:spcPts val="0"/>
              </a:spcAft>
              <a:buSzPts val="1300"/>
              <a:buChar char="●"/>
            </a:pPr>
            <a:r>
              <a:rPr lang="fr"/>
              <a:t>vert pour les </a:t>
            </a:r>
            <a:r>
              <a:rPr lang="fr"/>
              <a:t>succès</a:t>
            </a:r>
            <a:r>
              <a:rPr lang="fr"/>
              <a:t>,</a:t>
            </a:r>
            <a:endParaRPr/>
          </a:p>
          <a:p>
            <a:pPr indent="-311150" lvl="0" marL="457200" rtl="0" algn="l">
              <a:spcBef>
                <a:spcPts val="0"/>
              </a:spcBef>
              <a:spcAft>
                <a:spcPts val="0"/>
              </a:spcAft>
              <a:buSzPts val="1300"/>
              <a:buChar char="●"/>
            </a:pPr>
            <a:r>
              <a:rPr lang="fr"/>
              <a:t>orange pour les warning</a:t>
            </a:r>
            <a:endParaRPr/>
          </a:p>
          <a:p>
            <a:pPr indent="0" lvl="0" marL="0" rtl="0" algn="l">
              <a:spcBef>
                <a:spcPts val="1200"/>
              </a:spcBef>
              <a:spcAft>
                <a:spcPts val="0"/>
              </a:spcAft>
              <a:buNone/>
            </a:pPr>
            <a:r>
              <a:rPr lang="fr"/>
              <a:t>Mais elles doivent être couplées avec d’autres signifiants pour les personnes ne les distinguant pas correctement.</a:t>
            </a:r>
            <a:endParaRPr/>
          </a:p>
          <a:p>
            <a:pPr indent="0" lvl="0" marL="0" rtl="0" algn="l">
              <a:spcBef>
                <a:spcPts val="1200"/>
              </a:spcBef>
              <a:spcAft>
                <a:spcPts val="1200"/>
              </a:spcAft>
              <a:buNone/>
            </a:pPr>
            <a:r>
              <a:rPr lang="fr"/>
              <a:t>( icône, texte, mise en gras, ect… )</a:t>
            </a:r>
            <a:endParaRPr/>
          </a:p>
        </p:txBody>
      </p:sp>
      <p:pic>
        <p:nvPicPr>
          <p:cNvPr id="417" name="Google Shape;417;p49"/>
          <p:cNvPicPr preferRelativeResize="0"/>
          <p:nvPr/>
        </p:nvPicPr>
        <p:blipFill>
          <a:blip r:embed="rId3">
            <a:alphaModFix/>
          </a:blip>
          <a:stretch>
            <a:fillRect/>
          </a:stretch>
        </p:blipFill>
        <p:spPr>
          <a:xfrm>
            <a:off x="5347200" y="1688850"/>
            <a:ext cx="3568200" cy="24129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Contrastes</a:t>
            </a:r>
            <a:endParaRPr/>
          </a:p>
        </p:txBody>
      </p:sp>
      <p:sp>
        <p:nvSpPr>
          <p:cNvPr id="423" name="Google Shape;423;p50"/>
          <p:cNvSpPr txBox="1"/>
          <p:nvPr>
            <p:ph idx="1" type="body"/>
          </p:nvPr>
        </p:nvSpPr>
        <p:spPr>
          <a:xfrm>
            <a:off x="1297500" y="1307850"/>
            <a:ext cx="3463500" cy="3410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fr"/>
              <a:t>Le texte doit avoir un contraste suffisant avec son arrière plan : </a:t>
            </a:r>
            <a:endParaRPr/>
          </a:p>
          <a:p>
            <a:pPr indent="0" lvl="0" marL="0" rtl="0" algn="l">
              <a:spcBef>
                <a:spcPts val="1200"/>
              </a:spcBef>
              <a:spcAft>
                <a:spcPts val="0"/>
              </a:spcAft>
              <a:buNone/>
            </a:pPr>
            <a:r>
              <a:rPr lang="fr"/>
              <a:t>Infos :</a:t>
            </a:r>
            <a:endParaRPr/>
          </a:p>
          <a:p>
            <a:pPr indent="-304958" lvl="0" marL="457200" rtl="0" algn="l">
              <a:spcBef>
                <a:spcPts val="1200"/>
              </a:spcBef>
              <a:spcAft>
                <a:spcPts val="0"/>
              </a:spcAft>
              <a:buSzPct val="100000"/>
              <a:buChar char="●"/>
            </a:pPr>
            <a:r>
              <a:rPr lang="fr"/>
              <a:t> ratio de 1:1 -&gt; même couleur, </a:t>
            </a:r>
            <a:endParaRPr/>
          </a:p>
          <a:p>
            <a:pPr indent="-304958" lvl="0" marL="457200" rtl="0" algn="l">
              <a:spcBef>
                <a:spcPts val="0"/>
              </a:spcBef>
              <a:spcAft>
                <a:spcPts val="0"/>
              </a:spcAft>
              <a:buSzPct val="100000"/>
              <a:buChar char="●"/>
            </a:pPr>
            <a:r>
              <a:rPr lang="fr"/>
              <a:t>ratio de 1:21 -&gt; noir sur blanc, ou blanc sur noir </a:t>
            </a:r>
            <a:endParaRPr/>
          </a:p>
          <a:p>
            <a:pPr indent="0" lvl="0" marL="0" rtl="0" algn="l">
              <a:spcBef>
                <a:spcPts val="1200"/>
              </a:spcBef>
              <a:spcAft>
                <a:spcPts val="0"/>
              </a:spcAft>
              <a:buNone/>
            </a:pPr>
            <a:r>
              <a:rPr lang="fr"/>
              <a:t>Petit texte : &lt; à 24 px OU &lt; à 18px en gras</a:t>
            </a:r>
            <a:endParaRPr/>
          </a:p>
          <a:p>
            <a:pPr indent="0" lvl="0" marL="0" rtl="0" algn="l">
              <a:spcBef>
                <a:spcPts val="1200"/>
              </a:spcBef>
              <a:spcAft>
                <a:spcPts val="0"/>
              </a:spcAft>
              <a:buNone/>
            </a:pPr>
            <a:r>
              <a:rPr lang="fr"/>
              <a:t>Gros texte: &gt; à 24px OU &gt; à 18px en gras</a:t>
            </a:r>
            <a:endParaRPr/>
          </a:p>
          <a:p>
            <a:pPr indent="-304958" lvl="0" marL="457200" rtl="0" algn="l">
              <a:spcBef>
                <a:spcPts val="1200"/>
              </a:spcBef>
              <a:spcAft>
                <a:spcPts val="0"/>
              </a:spcAft>
              <a:buSzPct val="100000"/>
              <a:buChar char="●"/>
            </a:pPr>
            <a:r>
              <a:rPr lang="fr"/>
              <a:t>4,5:1 pour les petits textes</a:t>
            </a:r>
            <a:endParaRPr/>
          </a:p>
          <a:p>
            <a:pPr indent="-304958" lvl="0" marL="457200" rtl="0" algn="l">
              <a:spcBef>
                <a:spcPts val="0"/>
              </a:spcBef>
              <a:spcAft>
                <a:spcPts val="0"/>
              </a:spcAft>
              <a:buSzPct val="100000"/>
              <a:buChar char="●"/>
            </a:pPr>
            <a:r>
              <a:rPr lang="fr"/>
              <a:t>3:1 pour les gros textes et les composants</a:t>
            </a:r>
            <a:endParaRPr/>
          </a:p>
          <a:p>
            <a:pPr indent="0" lvl="0" marL="0" rtl="0" algn="l">
              <a:spcBef>
                <a:spcPts val="1200"/>
              </a:spcBef>
              <a:spcAft>
                <a:spcPts val="1200"/>
              </a:spcAft>
              <a:buNone/>
            </a:pPr>
            <a:r>
              <a:rPr lang="fr"/>
              <a:t>Le texte peut avoir un bon contraste par défaut, ou via une option proposée à l’utilisateur⋅trice.</a:t>
            </a:r>
            <a:endParaRPr/>
          </a:p>
        </p:txBody>
      </p:sp>
      <p:pic>
        <p:nvPicPr>
          <p:cNvPr id="424" name="Google Shape;424;p50"/>
          <p:cNvPicPr preferRelativeResize="0"/>
          <p:nvPr/>
        </p:nvPicPr>
        <p:blipFill>
          <a:blip r:embed="rId3">
            <a:alphaModFix/>
          </a:blip>
          <a:stretch>
            <a:fillRect/>
          </a:stretch>
        </p:blipFill>
        <p:spPr>
          <a:xfrm>
            <a:off x="4870900" y="1739575"/>
            <a:ext cx="4078198" cy="23517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Contrastes</a:t>
            </a:r>
            <a:endParaRPr/>
          </a:p>
        </p:txBody>
      </p:sp>
      <p:sp>
        <p:nvSpPr>
          <p:cNvPr id="430" name="Google Shape;430;p51"/>
          <p:cNvSpPr txBox="1"/>
          <p:nvPr>
            <p:ph idx="1" type="body"/>
          </p:nvPr>
        </p:nvSpPr>
        <p:spPr>
          <a:xfrm>
            <a:off x="1068900" y="1567550"/>
            <a:ext cx="3912900" cy="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fr" sz="1125"/>
              <a:t>Lesquels de ces boutons vous semble le plus lisible ?</a:t>
            </a:r>
            <a:endParaRPr sz="1125"/>
          </a:p>
          <a:p>
            <a:pPr indent="0" lvl="0" marL="0" rtl="0" algn="l">
              <a:spcBef>
                <a:spcPts val="1200"/>
              </a:spcBef>
              <a:spcAft>
                <a:spcPts val="1200"/>
              </a:spcAft>
              <a:buSzPts val="275"/>
              <a:buNone/>
            </a:pPr>
            <a:r>
              <a:t/>
            </a:r>
            <a:endParaRPr sz="325"/>
          </a:p>
        </p:txBody>
      </p:sp>
      <p:pic>
        <p:nvPicPr>
          <p:cNvPr id="431" name="Google Shape;431;p51"/>
          <p:cNvPicPr preferRelativeResize="0"/>
          <p:nvPr/>
        </p:nvPicPr>
        <p:blipFill>
          <a:blip r:embed="rId3">
            <a:alphaModFix/>
          </a:blip>
          <a:stretch>
            <a:fillRect/>
          </a:stretch>
        </p:blipFill>
        <p:spPr>
          <a:xfrm>
            <a:off x="5167900" y="755825"/>
            <a:ext cx="3628800" cy="2041200"/>
          </a:xfrm>
          <a:prstGeom prst="rect">
            <a:avLst/>
          </a:prstGeom>
          <a:noFill/>
          <a:ln>
            <a:noFill/>
          </a:ln>
        </p:spPr>
      </p:pic>
      <p:pic>
        <p:nvPicPr>
          <p:cNvPr id="432" name="Google Shape;432;p51"/>
          <p:cNvPicPr preferRelativeResize="0"/>
          <p:nvPr/>
        </p:nvPicPr>
        <p:blipFill>
          <a:blip r:embed="rId4">
            <a:alphaModFix/>
          </a:blip>
          <a:stretch>
            <a:fillRect/>
          </a:stretch>
        </p:blipFill>
        <p:spPr>
          <a:xfrm>
            <a:off x="5167900" y="2888700"/>
            <a:ext cx="3628800" cy="2041200"/>
          </a:xfrm>
          <a:prstGeom prst="rect">
            <a:avLst/>
          </a:prstGeom>
          <a:noFill/>
          <a:ln>
            <a:noFill/>
          </a:ln>
        </p:spPr>
      </p:pic>
      <p:pic>
        <p:nvPicPr>
          <p:cNvPr id="433" name="Google Shape;433;p51"/>
          <p:cNvPicPr preferRelativeResize="0"/>
          <p:nvPr/>
        </p:nvPicPr>
        <p:blipFill rotWithShape="1">
          <a:blip r:embed="rId3">
            <a:alphaModFix/>
          </a:blip>
          <a:srcRect b="45949" l="0" r="0" t="27044"/>
          <a:stretch/>
        </p:blipFill>
        <p:spPr>
          <a:xfrm>
            <a:off x="5167900" y="1307850"/>
            <a:ext cx="3628800" cy="551250"/>
          </a:xfrm>
          <a:prstGeom prst="rect">
            <a:avLst/>
          </a:prstGeom>
          <a:noFill/>
          <a:ln>
            <a:noFill/>
          </a:ln>
        </p:spPr>
      </p:pic>
      <p:pic>
        <p:nvPicPr>
          <p:cNvPr id="434" name="Google Shape;434;p51"/>
          <p:cNvPicPr preferRelativeResize="0"/>
          <p:nvPr/>
        </p:nvPicPr>
        <p:blipFill rotWithShape="1">
          <a:blip r:embed="rId4">
            <a:alphaModFix/>
          </a:blip>
          <a:srcRect b="46880" l="0" r="0" t="27484"/>
          <a:stretch/>
        </p:blipFill>
        <p:spPr>
          <a:xfrm>
            <a:off x="5167900" y="3449650"/>
            <a:ext cx="3628800" cy="523300"/>
          </a:xfrm>
          <a:prstGeom prst="rect">
            <a:avLst/>
          </a:prstGeom>
          <a:noFill/>
          <a:ln>
            <a:noFill/>
          </a:ln>
        </p:spPr>
      </p:pic>
      <p:sp>
        <p:nvSpPr>
          <p:cNvPr id="435" name="Google Shape;435;p51"/>
          <p:cNvSpPr txBox="1"/>
          <p:nvPr>
            <p:ph idx="1" type="body"/>
          </p:nvPr>
        </p:nvSpPr>
        <p:spPr>
          <a:xfrm>
            <a:off x="1068900" y="2208825"/>
            <a:ext cx="3912900" cy="25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fr" sz="1125"/>
              <a:t>Pour beaucoup de monde, la réponse sera ceux de droite.</a:t>
            </a:r>
            <a:endParaRPr sz="1125"/>
          </a:p>
          <a:p>
            <a:pPr indent="0" lvl="0" marL="0" rtl="0" algn="l">
              <a:spcBef>
                <a:spcPts val="1200"/>
              </a:spcBef>
              <a:spcAft>
                <a:spcPts val="0"/>
              </a:spcAft>
              <a:buSzPts val="275"/>
              <a:buNone/>
            </a:pPr>
            <a:r>
              <a:rPr lang="fr" sz="1125"/>
              <a:t>Pourtant, ils ne répondent pas aux exigences des WCAG.</a:t>
            </a:r>
            <a:endParaRPr sz="1125"/>
          </a:p>
          <a:p>
            <a:pPr indent="0" lvl="0" marL="0" rtl="0" algn="l">
              <a:spcBef>
                <a:spcPts val="1200"/>
              </a:spcBef>
              <a:spcAft>
                <a:spcPts val="0"/>
              </a:spcAft>
              <a:buSzPts val="275"/>
              <a:buNone/>
            </a:pPr>
            <a:r>
              <a:rPr lang="fr" sz="1125"/>
              <a:t>Il faut garder en tête que ce qui convient à certains⋅nes ne convient pas forcément à d’autres. </a:t>
            </a:r>
            <a:endParaRPr sz="1125"/>
          </a:p>
          <a:p>
            <a:pPr indent="0" lvl="0" marL="0" rtl="0" algn="l">
              <a:spcBef>
                <a:spcPts val="1200"/>
              </a:spcBef>
              <a:spcAft>
                <a:spcPts val="0"/>
              </a:spcAft>
              <a:buSzPts val="275"/>
              <a:buNone/>
            </a:pPr>
            <a:r>
              <a:rPr lang="fr" sz="1125"/>
              <a:t>Les images de gauche sont objectivement plus faciles à lire grâce à un meilleur contraste. </a:t>
            </a:r>
            <a:endParaRPr sz="1125"/>
          </a:p>
          <a:p>
            <a:pPr indent="0" lvl="0" marL="0" rtl="0" algn="l">
              <a:spcBef>
                <a:spcPts val="1200"/>
              </a:spcBef>
              <a:spcAft>
                <a:spcPts val="1200"/>
              </a:spcAft>
              <a:buSzPts val="275"/>
              <a:buNone/>
            </a:pPr>
            <a:r>
              <a:rPr lang="fr" sz="1125"/>
              <a:t>Il existe une différence entre lisibilité et préférence.</a:t>
            </a:r>
            <a:endParaRPr sz="32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Contrastes</a:t>
            </a:r>
            <a:endParaRPr/>
          </a:p>
        </p:txBody>
      </p:sp>
      <p:sp>
        <p:nvSpPr>
          <p:cNvPr id="441" name="Google Shape;441;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Une étude du W3C montre </a:t>
            </a:r>
            <a:r>
              <a:rPr lang="fr"/>
              <a:t>l'impact</a:t>
            </a:r>
            <a:r>
              <a:rPr lang="fr"/>
              <a:t> des couleurs dans la lecture. </a:t>
            </a:r>
            <a:endParaRPr/>
          </a:p>
          <a:p>
            <a:pPr indent="0" lvl="0" marL="0" rtl="0" algn="l">
              <a:spcBef>
                <a:spcPts val="1200"/>
              </a:spcBef>
              <a:spcAft>
                <a:spcPts val="0"/>
              </a:spcAft>
              <a:buNone/>
            </a:pPr>
            <a:r>
              <a:rPr lang="fr"/>
              <a:t>Elle compare, pour différentes combinaisons, le temps de lecture, et les préférences des personnes testées, </a:t>
            </a:r>
            <a:r>
              <a:rPr lang="fr"/>
              <a:t>parmi</a:t>
            </a:r>
            <a:r>
              <a:rPr lang="fr"/>
              <a:t> un panel de personnes avec et sans dyslexie.</a:t>
            </a:r>
            <a:endParaRPr/>
          </a:p>
          <a:p>
            <a:pPr indent="0" lvl="0" marL="0" rtl="0" algn="l">
              <a:spcBef>
                <a:spcPts val="1200"/>
              </a:spcBef>
              <a:spcAft>
                <a:spcPts val="0"/>
              </a:spcAft>
              <a:buNone/>
            </a:pPr>
            <a:r>
              <a:rPr lang="fr"/>
              <a:t>On peut voir notamment que les préférences sont différentes pour les personnes avec et sans dyslexie.</a:t>
            </a:r>
            <a:endParaRPr/>
          </a:p>
          <a:p>
            <a:pPr indent="0" lvl="0" marL="0" rtl="0" algn="l">
              <a:spcBef>
                <a:spcPts val="1200"/>
              </a:spcBef>
              <a:spcAft>
                <a:spcPts val="0"/>
              </a:spcAft>
              <a:buNone/>
            </a:pPr>
            <a:r>
              <a:rPr lang="fr"/>
              <a:t>On remarque également que les combinaisons préférées ne sont pas toujours les plus rapides à lire.</a:t>
            </a:r>
            <a:endParaRPr/>
          </a:p>
          <a:p>
            <a:pPr indent="0" lvl="0" marL="0" rtl="0" algn="l">
              <a:spcBef>
                <a:spcPts val="1200"/>
              </a:spcBef>
              <a:spcAft>
                <a:spcPts val="0"/>
              </a:spcAft>
              <a:buNone/>
            </a:pPr>
            <a:r>
              <a:rPr lang="fr"/>
              <a:t>( graphique dans la slide suivante )</a:t>
            </a:r>
            <a:endParaRPr/>
          </a:p>
          <a:p>
            <a:pPr indent="0" lvl="0" marL="0" rtl="0" algn="l">
              <a:spcBef>
                <a:spcPts val="1200"/>
              </a:spcBef>
              <a:spcAft>
                <a:spcPts val="1200"/>
              </a:spcAft>
              <a:buNone/>
            </a:pPr>
            <a:r>
              <a:rPr lang="fr" u="sng">
                <a:solidFill>
                  <a:schemeClr val="hlink"/>
                </a:solidFill>
                <a:hlinkClick r:id="rId3"/>
              </a:rPr>
              <a:t>https://www.w3.org/WAI/RD/2012/text-customization/r11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Contrastes</a:t>
            </a:r>
            <a:endParaRPr/>
          </a:p>
        </p:txBody>
      </p:sp>
      <p:pic>
        <p:nvPicPr>
          <p:cNvPr id="447" name="Google Shape;447;p53">
            <a:hlinkClick r:id="rId3"/>
          </p:cNvPr>
          <p:cNvPicPr preferRelativeResize="0"/>
          <p:nvPr/>
        </p:nvPicPr>
        <p:blipFill>
          <a:blip r:embed="rId4">
            <a:alphaModFix/>
          </a:blip>
          <a:stretch>
            <a:fillRect/>
          </a:stretch>
        </p:blipFill>
        <p:spPr>
          <a:xfrm>
            <a:off x="1378025" y="1081525"/>
            <a:ext cx="6196074" cy="372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Penser aux Utilisateurs⋅trices</a:t>
            </a:r>
            <a:endParaRPr/>
          </a:p>
        </p:txBody>
      </p:sp>
      <p:sp>
        <p:nvSpPr>
          <p:cNvPr id="271" name="Google Shape;271;p27"/>
          <p:cNvSpPr txBox="1"/>
          <p:nvPr>
            <p:ph idx="1" type="body"/>
          </p:nvPr>
        </p:nvSpPr>
        <p:spPr>
          <a:xfrm>
            <a:off x="1297500" y="1567550"/>
            <a:ext cx="3880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L’expérience des utilisateurs et utilisatrices doit être la première chose à avoir en tête.</a:t>
            </a:r>
            <a:endParaRPr/>
          </a:p>
          <a:p>
            <a:pPr indent="0" lvl="0" marL="0" rtl="0" algn="l">
              <a:spcBef>
                <a:spcPts val="1600"/>
              </a:spcBef>
              <a:spcAft>
                <a:spcPts val="0"/>
              </a:spcAft>
              <a:buNone/>
            </a:pPr>
            <a:r>
              <a:rPr lang="fr"/>
              <a:t>Une interface qui fournit une mauvaise expérience rebutera vos potentiels clients : </a:t>
            </a:r>
            <a:endParaRPr/>
          </a:p>
          <a:p>
            <a:pPr indent="-311150" lvl="0" marL="457200" rtl="0" algn="l">
              <a:spcBef>
                <a:spcPts val="1600"/>
              </a:spcBef>
              <a:spcAft>
                <a:spcPts val="0"/>
              </a:spcAft>
              <a:buSzPts val="1300"/>
              <a:buChar char="●"/>
            </a:pPr>
            <a:r>
              <a:rPr lang="fr"/>
              <a:t>Si votre application à de la concurrence, les clients se tourneront vers une autre solution.</a:t>
            </a:r>
            <a:endParaRPr/>
          </a:p>
        </p:txBody>
      </p:sp>
      <p:pic>
        <p:nvPicPr>
          <p:cNvPr id="272" name="Google Shape;272;p27"/>
          <p:cNvPicPr preferRelativeResize="0"/>
          <p:nvPr/>
        </p:nvPicPr>
        <p:blipFill>
          <a:blip r:embed="rId3">
            <a:alphaModFix/>
          </a:blip>
          <a:stretch>
            <a:fillRect/>
          </a:stretch>
        </p:blipFill>
        <p:spPr>
          <a:xfrm>
            <a:off x="5603325" y="1656613"/>
            <a:ext cx="2733075" cy="273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Liens utiles</a:t>
            </a:r>
            <a:endParaRPr/>
          </a:p>
        </p:txBody>
      </p:sp>
      <p:sp>
        <p:nvSpPr>
          <p:cNvPr id="453" name="Google Shape;453;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Pour tester ses couleurs</a:t>
            </a:r>
            <a:endParaRPr/>
          </a:p>
          <a:p>
            <a:pPr indent="-311150" lvl="0" marL="457200" rtl="0" algn="l">
              <a:spcBef>
                <a:spcPts val="1200"/>
              </a:spcBef>
              <a:spcAft>
                <a:spcPts val="0"/>
              </a:spcAft>
              <a:buSzPts val="1300"/>
              <a:buChar char="●"/>
            </a:pPr>
            <a:r>
              <a:rPr lang="fr" u="sng">
                <a:solidFill>
                  <a:schemeClr val="hlink"/>
                </a:solidFill>
                <a:hlinkClick r:id="rId3"/>
              </a:rPr>
              <a:t>Color Review </a:t>
            </a:r>
            <a:endParaRPr/>
          </a:p>
          <a:p>
            <a:pPr indent="-311150" lvl="0" marL="457200" rtl="0" algn="l">
              <a:spcBef>
                <a:spcPts val="0"/>
              </a:spcBef>
              <a:spcAft>
                <a:spcPts val="0"/>
              </a:spcAft>
              <a:buSzPts val="1300"/>
              <a:buChar char="●"/>
            </a:pPr>
            <a:r>
              <a:rPr lang="fr" u="sng">
                <a:solidFill>
                  <a:schemeClr val="hlink"/>
                </a:solidFill>
                <a:hlinkClick r:id="rId4"/>
              </a:rPr>
              <a:t>Who Can Use</a:t>
            </a:r>
            <a:endParaRPr/>
          </a:p>
          <a:p>
            <a:pPr indent="-311150" lvl="0" marL="457200" rtl="0" algn="l">
              <a:spcBef>
                <a:spcPts val="0"/>
              </a:spcBef>
              <a:spcAft>
                <a:spcPts val="0"/>
              </a:spcAft>
              <a:buSzPts val="1300"/>
              <a:buChar char="●"/>
            </a:pPr>
            <a:r>
              <a:rPr lang="fr" u="sng">
                <a:solidFill>
                  <a:schemeClr val="hlink"/>
                </a:solidFill>
                <a:hlinkClick r:id="rId5"/>
              </a:rPr>
              <a:t>Adobe Color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Pour générer des palettes</a:t>
            </a:r>
            <a:endParaRPr/>
          </a:p>
          <a:p>
            <a:pPr indent="-311150" lvl="0" marL="457200" rtl="0" algn="l">
              <a:spcBef>
                <a:spcPts val="1200"/>
              </a:spcBef>
              <a:spcAft>
                <a:spcPts val="0"/>
              </a:spcAft>
              <a:buSzPts val="1300"/>
              <a:buChar char="●"/>
            </a:pPr>
            <a:r>
              <a:rPr lang="fr" u="sng">
                <a:solidFill>
                  <a:schemeClr val="hlink"/>
                </a:solidFill>
                <a:hlinkClick r:id="rId6"/>
              </a:rPr>
              <a:t>Adobe Color</a:t>
            </a:r>
            <a:endParaRPr/>
          </a:p>
          <a:p>
            <a:pPr indent="-311150" lvl="0" marL="457200" rtl="0" algn="l">
              <a:spcBef>
                <a:spcPts val="0"/>
              </a:spcBef>
              <a:spcAft>
                <a:spcPts val="0"/>
              </a:spcAft>
              <a:buSzPts val="1300"/>
              <a:buChar char="●"/>
            </a:pPr>
            <a:r>
              <a:rPr lang="fr" u="sng">
                <a:solidFill>
                  <a:schemeClr val="hlink"/>
                </a:solidFill>
                <a:hlinkClick r:id="rId7"/>
              </a:rPr>
              <a:t>Coolors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Multimédia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médias audios</a:t>
            </a:r>
            <a:endParaRPr/>
          </a:p>
        </p:txBody>
      </p:sp>
      <p:sp>
        <p:nvSpPr>
          <p:cNvPr id="464" name="Google Shape;464;p5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médias audio pré-enregistrés doivent avoir un transcription textuelle pertinente</a:t>
            </a:r>
            <a:endParaRPr/>
          </a:p>
          <a:p>
            <a:pPr indent="-311150" lvl="0" marL="457200" rtl="0" algn="l">
              <a:spcBef>
                <a:spcPts val="1200"/>
              </a:spcBef>
              <a:spcAft>
                <a:spcPts val="0"/>
              </a:spcAft>
              <a:buSzPts val="1300"/>
              <a:buChar char="●"/>
            </a:pPr>
            <a:r>
              <a:rPr lang="fr"/>
              <a:t>Clairement identifiable,</a:t>
            </a:r>
            <a:endParaRPr/>
          </a:p>
          <a:p>
            <a:pPr indent="-311150" lvl="0" marL="457200" rtl="0" algn="l">
              <a:spcBef>
                <a:spcPts val="0"/>
              </a:spcBef>
              <a:spcAft>
                <a:spcPts val="0"/>
              </a:spcAft>
              <a:buSzPts val="1300"/>
              <a:buChar char="●"/>
            </a:pPr>
            <a:r>
              <a:rPr lang="fr"/>
              <a:t>Accessible par un lien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Ils doivent également être </a:t>
            </a:r>
            <a:r>
              <a:rPr lang="fr"/>
              <a:t>identifiés</a:t>
            </a:r>
            <a:r>
              <a:rPr lang="fr"/>
              <a:t>, via un titre, un paragraphe précédent le média.</a:t>
            </a:r>
            <a:endParaRPr/>
          </a:p>
          <a:p>
            <a:pPr indent="0" lvl="0" marL="0" rtl="0" algn="l">
              <a:spcBef>
                <a:spcPts val="1200"/>
              </a:spcBef>
              <a:spcAft>
                <a:spcPts val="0"/>
              </a:spcAft>
              <a:buNone/>
            </a:pPr>
            <a:r>
              <a:rPr lang="fr"/>
              <a:t>Des contrôles doivent permettre de contrôler l’audio.</a:t>
            </a:r>
            <a:endParaRPr/>
          </a:p>
          <a:p>
            <a:pPr indent="0" lvl="0" marL="0" rtl="0" algn="l">
              <a:spcBef>
                <a:spcPts val="1200"/>
              </a:spcBef>
              <a:spcAft>
                <a:spcPts val="1200"/>
              </a:spcAft>
              <a:buNone/>
            </a:pPr>
            <a:r>
              <a:rPr lang="fr"/>
              <a:t>Le média doit être accessible par les technologies d’assistance et au clavier.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médias vidéos</a:t>
            </a:r>
            <a:endParaRPr/>
          </a:p>
        </p:txBody>
      </p:sp>
      <p:sp>
        <p:nvSpPr>
          <p:cNvPr id="470" name="Google Shape;470;p57"/>
          <p:cNvSpPr txBox="1"/>
          <p:nvPr>
            <p:ph idx="1" type="body"/>
          </p:nvPr>
        </p:nvSpPr>
        <p:spPr>
          <a:xfrm>
            <a:off x="1297500" y="1567550"/>
            <a:ext cx="7038900" cy="3204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fr"/>
              <a:t>Les médias vidéos pré-enregistrés doivent avoir, si nécessaire:</a:t>
            </a:r>
            <a:endParaRPr/>
          </a:p>
          <a:p>
            <a:pPr indent="-304958" lvl="0" marL="457200" rtl="0" algn="l">
              <a:spcBef>
                <a:spcPts val="1200"/>
              </a:spcBef>
              <a:spcAft>
                <a:spcPts val="0"/>
              </a:spcAft>
              <a:buSzPct val="100000"/>
              <a:buChar char="●"/>
            </a:pPr>
            <a:r>
              <a:rPr lang="fr"/>
              <a:t>Une transcription textuelle OU</a:t>
            </a:r>
            <a:endParaRPr/>
          </a:p>
          <a:p>
            <a:pPr indent="-304958" lvl="0" marL="457200" rtl="0" algn="l">
              <a:spcBef>
                <a:spcPts val="0"/>
              </a:spcBef>
              <a:spcAft>
                <a:spcPts val="0"/>
              </a:spcAft>
              <a:buSzPct val="100000"/>
              <a:buChar char="●"/>
            </a:pPr>
            <a:r>
              <a:rPr lang="fr"/>
              <a:t>Une audio description OU</a:t>
            </a:r>
            <a:endParaRPr/>
          </a:p>
          <a:p>
            <a:pPr indent="-304958" lvl="0" marL="457200" rtl="0" algn="l">
              <a:spcBef>
                <a:spcPts val="0"/>
              </a:spcBef>
              <a:spcAft>
                <a:spcPts val="0"/>
              </a:spcAft>
              <a:buSzPct val="100000"/>
              <a:buChar char="●"/>
            </a:pPr>
            <a:r>
              <a:rPr lang="fr"/>
              <a:t>Une alternative avec audio description</a:t>
            </a:r>
            <a:endParaRPr/>
          </a:p>
          <a:p>
            <a:pPr indent="-304958" lvl="0" marL="457200" rtl="0" algn="l">
              <a:spcBef>
                <a:spcPts val="0"/>
              </a:spcBef>
              <a:spcAft>
                <a:spcPts val="0"/>
              </a:spcAft>
              <a:buSzPct val="100000"/>
              <a:buChar char="●"/>
            </a:pPr>
            <a:r>
              <a:rPr lang="fr"/>
              <a:t>Des sous-titres synchronisés OU</a:t>
            </a:r>
            <a:endParaRPr/>
          </a:p>
          <a:p>
            <a:pPr indent="-304958" lvl="0" marL="457200" rtl="0" algn="l">
              <a:spcBef>
                <a:spcPts val="0"/>
              </a:spcBef>
              <a:spcAft>
                <a:spcPts val="0"/>
              </a:spcAft>
              <a:buSzPct val="100000"/>
              <a:buChar char="●"/>
            </a:pPr>
            <a:r>
              <a:rPr lang="fr"/>
              <a:t>Une alternative avec sous-titres synchronisés</a:t>
            </a:r>
            <a:endParaRPr/>
          </a:p>
          <a:p>
            <a:pPr indent="0" lvl="0" marL="0" rtl="0" algn="l">
              <a:spcBef>
                <a:spcPts val="1200"/>
              </a:spcBef>
              <a:spcAft>
                <a:spcPts val="0"/>
              </a:spcAft>
              <a:buNone/>
            </a:pPr>
            <a:r>
              <a:rPr lang="fr"/>
              <a:t>Ces alternatives doivent être clairement identifiables, ou accessibles par un lien ou bouton adjacent.</a:t>
            </a:r>
            <a:endParaRPr/>
          </a:p>
          <a:p>
            <a:pPr indent="0" lvl="0" marL="0" rtl="0" algn="l">
              <a:spcBef>
                <a:spcPts val="1200"/>
              </a:spcBef>
              <a:spcAft>
                <a:spcPts val="0"/>
              </a:spcAft>
              <a:buNone/>
            </a:pPr>
            <a:r>
              <a:rPr lang="fr"/>
              <a:t>Ils doivent également être identifiés, via un titre, un paragraphe précédent le média.</a:t>
            </a:r>
            <a:endParaRPr/>
          </a:p>
          <a:p>
            <a:pPr indent="0" lvl="0" marL="0" rtl="0" algn="l">
              <a:spcBef>
                <a:spcPts val="1200"/>
              </a:spcBef>
              <a:spcAft>
                <a:spcPts val="0"/>
              </a:spcAft>
              <a:buNone/>
            </a:pPr>
            <a:r>
              <a:rPr lang="fr"/>
              <a:t>Des contrôles doivent permettre de contrôler l’audio.</a:t>
            </a:r>
            <a:endParaRPr/>
          </a:p>
          <a:p>
            <a:pPr indent="0" lvl="0" marL="0" rtl="0" algn="l">
              <a:spcBef>
                <a:spcPts val="1200"/>
              </a:spcBef>
              <a:spcAft>
                <a:spcPts val="0"/>
              </a:spcAft>
              <a:buNone/>
            </a:pPr>
            <a:r>
              <a:rPr lang="fr"/>
              <a:t>Le média doit être accessible par les technologies d’assistance et au clavier.</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Tableaux</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Ajouter un résumé</a:t>
            </a:r>
            <a:endParaRPr/>
          </a:p>
        </p:txBody>
      </p:sp>
      <p:sp>
        <p:nvSpPr>
          <p:cNvPr id="481" name="Google Shape;481;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tableaux doivent avoir un résumé pertinent présent dans une balise &lt;caption&gt;.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Des alternatives, comme aria-describedby, ou la balise &lt;details&gt; existent, mais le support n’est pas suffisant pour être accepté par les RGAA.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Ajouter un titre</a:t>
            </a:r>
            <a:endParaRPr/>
          </a:p>
        </p:txBody>
      </p:sp>
      <p:sp>
        <p:nvSpPr>
          <p:cNvPr id="487" name="Google Shape;487;p6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titre peut-être ajouté au tableau avec : </a:t>
            </a:r>
            <a:endParaRPr/>
          </a:p>
          <a:p>
            <a:pPr indent="-311150" lvl="0" marL="457200" rtl="0" algn="l">
              <a:spcBef>
                <a:spcPts val="1200"/>
              </a:spcBef>
              <a:spcAft>
                <a:spcPts val="0"/>
              </a:spcAft>
              <a:buSzPts val="1300"/>
              <a:buChar char="●"/>
            </a:pPr>
            <a:r>
              <a:rPr lang="fr"/>
              <a:t>La balise &lt;caption&gt;</a:t>
            </a:r>
            <a:endParaRPr/>
          </a:p>
          <a:p>
            <a:pPr indent="-311150" lvl="0" marL="457200" rtl="0" algn="l">
              <a:spcBef>
                <a:spcPts val="0"/>
              </a:spcBef>
              <a:spcAft>
                <a:spcPts val="0"/>
              </a:spcAft>
              <a:buSzPts val="1300"/>
              <a:buChar char="●"/>
            </a:pPr>
            <a:r>
              <a:rPr lang="fr"/>
              <a:t>aria-label</a:t>
            </a:r>
            <a:endParaRPr/>
          </a:p>
          <a:p>
            <a:pPr indent="-311150" lvl="0" marL="457200" rtl="0" algn="l">
              <a:spcBef>
                <a:spcPts val="0"/>
              </a:spcBef>
              <a:spcAft>
                <a:spcPts val="0"/>
              </a:spcAft>
              <a:buSzPts val="1300"/>
              <a:buChar char="●"/>
            </a:pPr>
            <a:r>
              <a:rPr lang="fr"/>
              <a:t>aria-labelledby</a:t>
            </a:r>
            <a:endParaRPr/>
          </a:p>
          <a:p>
            <a:pPr indent="-311150" lvl="0" marL="457200" rtl="0" algn="l">
              <a:spcBef>
                <a:spcPts val="0"/>
              </a:spcBef>
              <a:spcAft>
                <a:spcPts val="0"/>
              </a:spcAft>
              <a:buSzPts val="1300"/>
              <a:buChar char="●"/>
            </a:pPr>
            <a:r>
              <a:rPr lang="fr"/>
              <a:t>l’attribut title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Les titres des colonnes et lignes doivent être associés avec les balises &lt;th&gt; et les attributs col ou row.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Conseils</a:t>
            </a:r>
            <a:endParaRPr/>
          </a:p>
        </p:txBody>
      </p:sp>
      <p:sp>
        <p:nvSpPr>
          <p:cNvPr id="493" name="Google Shape;493;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Pour les longs tableaux de données, il est </a:t>
            </a:r>
            <a:r>
              <a:rPr lang="fr"/>
              <a:t>recommandé</a:t>
            </a:r>
            <a:r>
              <a:rPr lang="fr"/>
              <a:t> de </a:t>
            </a:r>
            <a:r>
              <a:rPr lang="fr"/>
              <a:t>faciliter</a:t>
            </a:r>
            <a:r>
              <a:rPr lang="fr"/>
              <a:t> la recherche : </a:t>
            </a:r>
            <a:endParaRPr/>
          </a:p>
          <a:p>
            <a:pPr indent="-311150" lvl="0" marL="457200" rtl="0" algn="l">
              <a:spcBef>
                <a:spcPts val="1200"/>
              </a:spcBef>
              <a:spcAft>
                <a:spcPts val="0"/>
              </a:spcAft>
              <a:buSzPts val="1300"/>
              <a:buChar char="●"/>
            </a:pPr>
            <a:r>
              <a:rPr lang="fr"/>
              <a:t>Avec des filtres,</a:t>
            </a:r>
            <a:endParaRPr/>
          </a:p>
          <a:p>
            <a:pPr indent="-311150" lvl="0" marL="457200" rtl="0" algn="l">
              <a:spcBef>
                <a:spcPts val="0"/>
              </a:spcBef>
              <a:spcAft>
                <a:spcPts val="0"/>
              </a:spcAft>
              <a:buSzPts val="1300"/>
              <a:buChar char="●"/>
            </a:pPr>
            <a:r>
              <a:rPr lang="fr"/>
              <a:t>Avec une barre de recherche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Les informations importantes du tableau ( nombre de pages, page actuelle, nombre de données par page ), doivent être rapidement accessibles, notamment pour les personnes utilisant un lecteur d’écran.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liens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Intitulé des liens</a:t>
            </a:r>
            <a:endParaRPr/>
          </a:p>
        </p:txBody>
      </p:sp>
      <p:sp>
        <p:nvSpPr>
          <p:cNvPr id="504" name="Google Shape;504;p6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L’intitulé du lien doit permettre d’en comprendre la destination, soit par le texte seul, soit par le contexte.</a:t>
            </a:r>
            <a:endParaRPr/>
          </a:p>
          <a:p>
            <a:pPr indent="-311150" lvl="0" marL="457200" rtl="0" algn="l">
              <a:spcBef>
                <a:spcPts val="0"/>
              </a:spcBef>
              <a:spcAft>
                <a:spcPts val="0"/>
              </a:spcAft>
              <a:buSzPts val="1300"/>
              <a:buChar char="●"/>
            </a:pPr>
            <a:r>
              <a:rPr lang="fr"/>
              <a:t>Les intitulés pour lecteur d’écran doivent reprendre l’intitulé initial, si il existe,</a:t>
            </a:r>
            <a:endParaRPr/>
          </a:p>
          <a:p>
            <a:pPr indent="-311150" lvl="0" marL="457200" rtl="0" algn="l">
              <a:spcBef>
                <a:spcPts val="0"/>
              </a:spcBef>
              <a:spcAft>
                <a:spcPts val="0"/>
              </a:spcAft>
              <a:buSzPts val="1300"/>
              <a:buChar char="●"/>
            </a:pPr>
            <a:r>
              <a:rPr lang="fr"/>
              <a:t>Si l’intitulé d’un lien ou d’un bouton est un symbole, le texte accessible doit donner sa fonction ( exemple : symbole pour lancer une vidéo )</a:t>
            </a:r>
            <a:endParaRPr/>
          </a:p>
          <a:p>
            <a:pPr indent="-311150" lvl="0" marL="457200" rtl="0" algn="l">
              <a:spcBef>
                <a:spcPts val="0"/>
              </a:spcBef>
              <a:spcAft>
                <a:spcPts val="0"/>
              </a:spcAft>
              <a:buSzPts val="1300"/>
              <a:buChar char="●"/>
            </a:pPr>
            <a:r>
              <a:rPr lang="fr"/>
              <a:t>Les icônes et images doivent avoir un intitulé accessible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que l’Affordance ?</a:t>
            </a:r>
            <a:endParaRPr/>
          </a:p>
        </p:txBody>
      </p:sp>
      <p:sp>
        <p:nvSpPr>
          <p:cNvPr id="278" name="Google Shape;278;p28"/>
          <p:cNvSpPr txBox="1"/>
          <p:nvPr>
            <p:ph idx="1" type="body"/>
          </p:nvPr>
        </p:nvSpPr>
        <p:spPr>
          <a:xfrm>
            <a:off x="1145100" y="2162050"/>
            <a:ext cx="7038900" cy="2316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600">
                <a:solidFill>
                  <a:schemeClr val="lt2"/>
                </a:solidFill>
              </a:rPr>
              <a:t>L’affordance, c’est la capacité d’un objet à suggérer son utilisation.</a:t>
            </a:r>
            <a:endParaRPr sz="1600">
              <a:solidFill>
                <a:schemeClr val="lt2"/>
              </a:solidFill>
            </a:endParaRPr>
          </a:p>
          <a:p>
            <a:pPr indent="0" lvl="0" marL="0" rtl="0" algn="ctr">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fr" sz="1600"/>
              <a:t>On donne aux utilisateurs et utilisatrices un ensemble d’informations, des signifiants, afin de leur permettre de comprendre comment fonctionne une élément, sans avoir à y penser.</a:t>
            </a:r>
            <a:endParaRPr sz="1600"/>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Gérer les événements</a:t>
            </a:r>
            <a:endParaRPr/>
          </a:p>
        </p:txBody>
      </p:sp>
      <p:sp>
        <p:nvSpPr>
          <p:cNvPr id="510" name="Google Shape;510;p6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Si un élément doit lancer un événement, il faut qu’il soit accessible au clavier, et par les outils d’assistance.</a:t>
            </a:r>
            <a:endParaRPr/>
          </a:p>
          <a:p>
            <a:pPr indent="0" lvl="0" marL="0" rtl="0" algn="l">
              <a:spcBef>
                <a:spcPts val="1200"/>
              </a:spcBef>
              <a:spcAft>
                <a:spcPts val="0"/>
              </a:spcAft>
              <a:buNone/>
            </a:pPr>
            <a:r>
              <a:rPr lang="fr"/>
              <a:t>Les liens, inputs, ou boutons sont focusable, et naturellement accessibles : il vaut mieux les utiliser, plutôt que d’essayer de rendre accessible un élément HTML non focusable, comme une div ou paragraphe.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Avertir avant tout changement</a:t>
            </a:r>
            <a:endParaRPr/>
          </a:p>
        </p:txBody>
      </p:sp>
      <p:sp>
        <p:nvSpPr>
          <p:cNvPr id="516" name="Google Shape;516;p6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Modification du contexte : </a:t>
            </a:r>
            <a:endParaRPr/>
          </a:p>
          <a:p>
            <a:pPr indent="0" lvl="0" marL="0" rtl="0" algn="l">
              <a:spcBef>
                <a:spcPts val="1200"/>
              </a:spcBef>
              <a:spcAft>
                <a:spcPts val="0"/>
              </a:spcAft>
              <a:buNone/>
            </a:pPr>
            <a:r>
              <a:rPr lang="fr"/>
              <a:t>“L</a:t>
            </a:r>
            <a:r>
              <a:rPr lang="fr"/>
              <a:t>’ouverture d’une nouvelle fenêtre, le déplacement du focus sur un composant différent, le déplacement vers une nouvelle page (y compris tout ce qui, pour l’utilisateur, aurait l’air d’un déplacement vers une autre page) ou la réorganisation significative du contenu d’une page sont autant d’illustrations d’un changement de contexte.”</a:t>
            </a:r>
            <a:endParaRPr/>
          </a:p>
          <a:p>
            <a:pPr indent="0" lvl="0" marL="0" rtl="0" algn="r">
              <a:spcBef>
                <a:spcPts val="1200"/>
              </a:spcBef>
              <a:spcAft>
                <a:spcPts val="0"/>
              </a:spcAft>
              <a:buNone/>
            </a:pPr>
            <a:r>
              <a:rPr i="1" lang="fr" u="sng">
                <a:solidFill>
                  <a:schemeClr val="hlink"/>
                </a:solidFill>
                <a:hlinkClick r:id="rId3"/>
              </a:rPr>
              <a:t>Définition des RGAA</a:t>
            </a:r>
            <a:endParaRPr i="1"/>
          </a:p>
          <a:p>
            <a:pPr indent="0" lvl="0" marL="0" rtl="0" algn="l">
              <a:spcBef>
                <a:spcPts val="1200"/>
              </a:spcBef>
              <a:spcAft>
                <a:spcPts val="1200"/>
              </a:spcAft>
              <a:buNone/>
            </a:pPr>
            <a:r>
              <a:rPr lang="fr"/>
              <a:t>Il faut avertir les personnes utilisant le site avant tout changement de contexte, par des intitulés explicites, sur des composants d’action ( bouton, input, lien ect…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Notifier les utilisateurs et utilisatrices</a:t>
            </a:r>
            <a:endParaRPr/>
          </a:p>
        </p:txBody>
      </p:sp>
      <p:sp>
        <p:nvSpPr>
          <p:cNvPr id="522" name="Google Shape;522;p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messages de status doivent être retranscrits par les lecteurs d’écran : </a:t>
            </a:r>
            <a:endParaRPr/>
          </a:p>
          <a:p>
            <a:pPr indent="-311150" lvl="0" marL="457200" rtl="0" algn="l">
              <a:spcBef>
                <a:spcPts val="1200"/>
              </a:spcBef>
              <a:spcAft>
                <a:spcPts val="0"/>
              </a:spcAft>
              <a:buSzPts val="1300"/>
              <a:buChar char="●"/>
            </a:pPr>
            <a:r>
              <a:rPr lang="fr"/>
              <a:t>Status :  pour les succès, les notifications simples,</a:t>
            </a:r>
            <a:endParaRPr/>
          </a:p>
          <a:p>
            <a:pPr indent="-311150" lvl="0" marL="457200" rtl="0" algn="l">
              <a:spcBef>
                <a:spcPts val="0"/>
              </a:spcBef>
              <a:spcAft>
                <a:spcPts val="0"/>
              </a:spcAft>
              <a:buSzPts val="1300"/>
              <a:buChar char="●"/>
            </a:pPr>
            <a:r>
              <a:rPr lang="fr"/>
              <a:t>Alert:  pour les erreurs, les suggestions,</a:t>
            </a:r>
            <a:endParaRPr/>
          </a:p>
          <a:p>
            <a:pPr indent="-311150" lvl="0" marL="457200" rtl="0" algn="l">
              <a:spcBef>
                <a:spcPts val="0"/>
              </a:spcBef>
              <a:spcAft>
                <a:spcPts val="0"/>
              </a:spcAft>
              <a:buSzPts val="1300"/>
              <a:buChar char="●"/>
            </a:pPr>
            <a:r>
              <a:rPr lang="fr"/>
              <a:t>Progressbar, log, ou status, pour la progression d’un processus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Structure de la page</a:t>
            </a:r>
            <a:endParaRPr/>
          </a:p>
          <a:p>
            <a:pPr indent="0" lvl="0" marL="0" rtl="0" algn="l">
              <a:spcBef>
                <a:spcPts val="0"/>
              </a:spcBef>
              <a:spcAft>
                <a:spcPts val="0"/>
              </a:spcAft>
              <a:buNone/>
            </a:pPr>
            <a:r>
              <a:rPr lang="fr"/>
              <a:t>et éléments obligatoires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Structure d’une page HTML </a:t>
            </a:r>
            <a:endParaRPr/>
          </a:p>
        </p:txBody>
      </p:sp>
      <p:sp>
        <p:nvSpPr>
          <p:cNvPr id="533" name="Google Shape;533;p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éléments obligatoires :</a:t>
            </a:r>
            <a:endParaRPr/>
          </a:p>
          <a:p>
            <a:pPr indent="-311150" lvl="0" marL="457200" rtl="0" algn="l">
              <a:spcBef>
                <a:spcPts val="1200"/>
              </a:spcBef>
              <a:spcAft>
                <a:spcPts val="0"/>
              </a:spcAft>
              <a:buSzPts val="1300"/>
              <a:buChar char="●"/>
            </a:pPr>
            <a:r>
              <a:rPr lang="fr"/>
              <a:t>Le Doctype de la page</a:t>
            </a:r>
            <a:endParaRPr/>
          </a:p>
          <a:p>
            <a:pPr indent="-311150" lvl="0" marL="457200" rtl="0" algn="l">
              <a:spcBef>
                <a:spcPts val="0"/>
              </a:spcBef>
              <a:spcAft>
                <a:spcPts val="0"/>
              </a:spcAft>
              <a:buSzPts val="1300"/>
              <a:buChar char="●"/>
            </a:pPr>
            <a:r>
              <a:rPr lang="fr"/>
              <a:t>La langue par défaut</a:t>
            </a:r>
            <a:endParaRPr/>
          </a:p>
          <a:p>
            <a:pPr indent="-311150" lvl="0" marL="457200" rtl="0" algn="l">
              <a:spcBef>
                <a:spcPts val="0"/>
              </a:spcBef>
              <a:spcAft>
                <a:spcPts val="0"/>
              </a:spcAft>
              <a:buSzPts val="1300"/>
              <a:buChar char="●"/>
            </a:pPr>
            <a:r>
              <a:rPr lang="fr"/>
              <a:t>Un titre de page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Dans le texte :</a:t>
            </a:r>
            <a:endParaRPr/>
          </a:p>
          <a:p>
            <a:pPr indent="-311150" lvl="0" marL="457200" rtl="0" algn="l">
              <a:spcBef>
                <a:spcPts val="1200"/>
              </a:spcBef>
              <a:spcAft>
                <a:spcPts val="0"/>
              </a:spcAft>
              <a:buSzPts val="1300"/>
              <a:buChar char="●"/>
            </a:pPr>
            <a:r>
              <a:rPr lang="fr"/>
              <a:t>Les changements de langues doivent être notifiés avec l’attribut </a:t>
            </a:r>
            <a:r>
              <a:rPr i="1" lang="fr"/>
              <a:t>lang</a:t>
            </a:r>
            <a:r>
              <a:rPr lang="fr"/>
              <a:t> : sauf nom propre, mots entrés dans le langage commun, ect…</a:t>
            </a:r>
            <a:endParaRPr/>
          </a:p>
          <a:p>
            <a:pPr indent="-311150" lvl="0" marL="457200" rtl="0" algn="l">
              <a:spcBef>
                <a:spcPts val="0"/>
              </a:spcBef>
              <a:spcAft>
                <a:spcPts val="0"/>
              </a:spcAft>
              <a:buSzPts val="1300"/>
              <a:buChar char="●"/>
            </a:pPr>
            <a:r>
              <a:rPr lang="fr"/>
              <a:t>Les changements de direction de lecture doivent être donnés avec l’attribut </a:t>
            </a:r>
            <a:r>
              <a:rPr i="1" lang="fr"/>
              <a:t>dir</a:t>
            </a:r>
            <a:endParaRPr i="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balises sémantiques</a:t>
            </a:r>
            <a:endParaRPr/>
          </a:p>
        </p:txBody>
      </p:sp>
      <p:sp>
        <p:nvSpPr>
          <p:cNvPr id="539" name="Google Shape;539;p69"/>
          <p:cNvSpPr txBox="1"/>
          <p:nvPr>
            <p:ph idx="1" type="body"/>
          </p:nvPr>
        </p:nvSpPr>
        <p:spPr>
          <a:xfrm>
            <a:off x="1068900" y="1567550"/>
            <a:ext cx="3515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L’information doit être structurée avec des balises sémantiques, selon les normes HTML5 </a:t>
            </a:r>
            <a:endParaRPr/>
          </a:p>
          <a:p>
            <a:pPr indent="-311150" lvl="0" marL="457200" rtl="0" algn="l">
              <a:spcBef>
                <a:spcPts val="1200"/>
              </a:spcBef>
              <a:spcAft>
                <a:spcPts val="0"/>
              </a:spcAft>
              <a:buSzPts val="1300"/>
              <a:buChar char="●"/>
            </a:pPr>
            <a:r>
              <a:rPr lang="fr"/>
              <a:t>Titres, dans l’ordre,</a:t>
            </a:r>
            <a:endParaRPr/>
          </a:p>
          <a:p>
            <a:pPr indent="-311150" lvl="0" marL="457200" rtl="0" algn="l">
              <a:spcBef>
                <a:spcPts val="0"/>
              </a:spcBef>
              <a:spcAft>
                <a:spcPts val="0"/>
              </a:spcAft>
              <a:buSzPts val="1300"/>
              <a:buChar char="●"/>
            </a:pPr>
            <a:r>
              <a:rPr lang="fr"/>
              <a:t>main,</a:t>
            </a:r>
            <a:endParaRPr/>
          </a:p>
          <a:p>
            <a:pPr indent="-311150" lvl="0" marL="457200" rtl="0" algn="l">
              <a:spcBef>
                <a:spcPts val="0"/>
              </a:spcBef>
              <a:spcAft>
                <a:spcPts val="0"/>
              </a:spcAft>
              <a:buSzPts val="1300"/>
              <a:buChar char="●"/>
            </a:pPr>
            <a:r>
              <a:rPr lang="fr"/>
              <a:t>section, article</a:t>
            </a:r>
            <a:endParaRPr/>
          </a:p>
          <a:p>
            <a:pPr indent="-311150" lvl="0" marL="457200" rtl="0" algn="l">
              <a:spcBef>
                <a:spcPts val="0"/>
              </a:spcBef>
              <a:spcAft>
                <a:spcPts val="0"/>
              </a:spcAft>
              <a:buSzPts val="1300"/>
              <a:buChar char="●"/>
            </a:pPr>
            <a:r>
              <a:rPr lang="fr"/>
              <a:t>nav, header, footer</a:t>
            </a:r>
            <a:endParaRPr/>
          </a:p>
          <a:p>
            <a:pPr indent="-311150" lvl="0" marL="457200" rtl="0" algn="l">
              <a:spcBef>
                <a:spcPts val="0"/>
              </a:spcBef>
              <a:spcAft>
                <a:spcPts val="0"/>
              </a:spcAft>
              <a:buSzPts val="1300"/>
              <a:buChar char="●"/>
            </a:pPr>
            <a:r>
              <a:rPr lang="fr"/>
              <a:t>ul, ol, li, dl, dd</a:t>
            </a:r>
            <a:endParaRPr/>
          </a:p>
          <a:p>
            <a:pPr indent="-311150" lvl="0" marL="457200" rtl="0" algn="l">
              <a:spcBef>
                <a:spcPts val="0"/>
              </a:spcBef>
              <a:spcAft>
                <a:spcPts val="0"/>
              </a:spcAft>
              <a:buSzPts val="1300"/>
              <a:buChar char="●"/>
            </a:pPr>
            <a:r>
              <a:rPr lang="fr"/>
              <a:t>q, blockquote</a:t>
            </a:r>
            <a:endParaRPr/>
          </a:p>
        </p:txBody>
      </p:sp>
      <p:pic>
        <p:nvPicPr>
          <p:cNvPr id="540" name="Google Shape;540;p69"/>
          <p:cNvPicPr preferRelativeResize="0"/>
          <p:nvPr/>
        </p:nvPicPr>
        <p:blipFill>
          <a:blip r:embed="rId3">
            <a:alphaModFix/>
          </a:blip>
          <a:stretch>
            <a:fillRect/>
          </a:stretch>
        </p:blipFill>
        <p:spPr>
          <a:xfrm>
            <a:off x="4655450" y="1446600"/>
            <a:ext cx="4026299" cy="30321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Veille A11Y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Affordance</a:t>
            </a:r>
            <a:endParaRPr/>
          </a:p>
        </p:txBody>
      </p:sp>
      <p:pic>
        <p:nvPicPr>
          <p:cNvPr descr="Confusing Push/Pull Door Designs | Design, Design thinking, Bad design" id="284" name="Google Shape;284;p29"/>
          <p:cNvPicPr preferRelativeResize="0"/>
          <p:nvPr/>
        </p:nvPicPr>
        <p:blipFill>
          <a:blip r:embed="rId3">
            <a:alphaModFix/>
          </a:blip>
          <a:stretch>
            <a:fillRect/>
          </a:stretch>
        </p:blipFill>
        <p:spPr>
          <a:xfrm>
            <a:off x="1297500" y="1741225"/>
            <a:ext cx="1768723" cy="2638425"/>
          </a:xfrm>
          <a:prstGeom prst="rect">
            <a:avLst/>
          </a:prstGeom>
          <a:noFill/>
          <a:ln>
            <a:noFill/>
          </a:ln>
        </p:spPr>
      </p:pic>
      <p:pic>
        <p:nvPicPr>
          <p:cNvPr descr="VRSS 304 Stainless Steel Commercial Push Pull Door Handle 100MM x 300MM x  1.2MM (Satin Finish), Pulls - Amazon Canada" id="285" name="Google Shape;285;p29"/>
          <p:cNvPicPr preferRelativeResize="0"/>
          <p:nvPr/>
        </p:nvPicPr>
        <p:blipFill>
          <a:blip r:embed="rId4">
            <a:alphaModFix/>
          </a:blip>
          <a:stretch>
            <a:fillRect/>
          </a:stretch>
        </p:blipFill>
        <p:spPr>
          <a:xfrm>
            <a:off x="3435925" y="1665025"/>
            <a:ext cx="1885950" cy="2638425"/>
          </a:xfrm>
          <a:prstGeom prst="rect">
            <a:avLst/>
          </a:prstGeom>
          <a:noFill/>
          <a:ln>
            <a:noFill/>
          </a:ln>
        </p:spPr>
      </p:pic>
      <p:pic>
        <p:nvPicPr>
          <p:cNvPr descr="Blog Atrioom - 2 minutes pour comprendre : l'affordance" id="286" name="Google Shape;286;p29"/>
          <p:cNvPicPr preferRelativeResize="0"/>
          <p:nvPr/>
        </p:nvPicPr>
        <p:blipFill>
          <a:blip r:embed="rId5">
            <a:alphaModFix/>
          </a:blip>
          <a:stretch>
            <a:fillRect/>
          </a:stretch>
        </p:blipFill>
        <p:spPr>
          <a:xfrm>
            <a:off x="5840850" y="2073375"/>
            <a:ext cx="2495550" cy="183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L’Affordance</a:t>
            </a:r>
            <a:endParaRPr/>
          </a:p>
        </p:txBody>
      </p:sp>
      <p:sp>
        <p:nvSpPr>
          <p:cNvPr id="292" name="Google Shape;292;p30"/>
          <p:cNvSpPr txBox="1"/>
          <p:nvPr>
            <p:ph idx="1" type="body"/>
          </p:nvPr>
        </p:nvSpPr>
        <p:spPr>
          <a:xfrm>
            <a:off x="1297500" y="1567550"/>
            <a:ext cx="3777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 ces poubelles de tri: </a:t>
            </a:r>
            <a:endParaRPr/>
          </a:p>
          <a:p>
            <a:pPr indent="0" lvl="0" marL="0" rtl="0" algn="l">
              <a:spcBef>
                <a:spcPts val="1600"/>
              </a:spcBef>
              <a:spcAft>
                <a:spcPts val="0"/>
              </a:spcAft>
              <a:buNone/>
            </a:pPr>
            <a:r>
              <a:rPr lang="fr"/>
              <a:t>Sont-elles suffisamment claires pour l’utilisateur ? </a:t>
            </a:r>
            <a:endParaRPr/>
          </a:p>
          <a:p>
            <a:pPr indent="0" lvl="0" marL="0" rtl="0" algn="l">
              <a:spcBef>
                <a:spcPts val="1600"/>
              </a:spcBef>
              <a:spcAft>
                <a:spcPts val="0"/>
              </a:spcAft>
              <a:buNone/>
            </a:pPr>
            <a:r>
              <a:rPr lang="fr"/>
              <a:t>Quels sont les signifiants ?</a:t>
            </a:r>
            <a:endParaRPr/>
          </a:p>
          <a:p>
            <a:pPr indent="-311150" lvl="0" marL="457200" rtl="0" algn="l">
              <a:spcBef>
                <a:spcPts val="1600"/>
              </a:spcBef>
              <a:spcAft>
                <a:spcPts val="0"/>
              </a:spcAft>
              <a:buSzPts val="1300"/>
              <a:buChar char="●"/>
            </a:pPr>
            <a:r>
              <a:rPr lang="fr"/>
              <a:t>La forme,</a:t>
            </a:r>
            <a:endParaRPr/>
          </a:p>
          <a:p>
            <a:pPr indent="-311150" lvl="0" marL="457200" rtl="0" algn="l">
              <a:spcBef>
                <a:spcPts val="0"/>
              </a:spcBef>
              <a:spcAft>
                <a:spcPts val="0"/>
              </a:spcAft>
              <a:buSzPts val="1300"/>
              <a:buChar char="●"/>
            </a:pPr>
            <a:r>
              <a:rPr lang="fr"/>
              <a:t>Le texte</a:t>
            </a:r>
            <a:endParaRPr/>
          </a:p>
          <a:p>
            <a:pPr indent="0" lvl="0" marL="0" rtl="0" algn="l">
              <a:spcBef>
                <a:spcPts val="1600"/>
              </a:spcBef>
              <a:spcAft>
                <a:spcPts val="1600"/>
              </a:spcAft>
              <a:buNone/>
            </a:pPr>
            <a:r>
              <a:t/>
            </a:r>
            <a:endParaRPr/>
          </a:p>
        </p:txBody>
      </p:sp>
      <p:pic>
        <p:nvPicPr>
          <p:cNvPr id="293" name="Google Shape;293;p30"/>
          <p:cNvPicPr preferRelativeResize="0"/>
          <p:nvPr/>
        </p:nvPicPr>
        <p:blipFill>
          <a:blip r:embed="rId3">
            <a:alphaModFix/>
          </a:blip>
          <a:stretch>
            <a:fillRect/>
          </a:stretch>
        </p:blipFill>
        <p:spPr>
          <a:xfrm>
            <a:off x="5233925" y="572775"/>
            <a:ext cx="3563800"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10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10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10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10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10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1000"/>
                                        <p:tgtEl>
                                          <p:spTgt spid="2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L’Affordance</a:t>
            </a:r>
            <a:endParaRPr/>
          </a:p>
        </p:txBody>
      </p:sp>
      <p:sp>
        <p:nvSpPr>
          <p:cNvPr id="299" name="Google Shape;299;p31"/>
          <p:cNvSpPr txBox="1"/>
          <p:nvPr>
            <p:ph idx="1" type="body"/>
          </p:nvPr>
        </p:nvSpPr>
        <p:spPr>
          <a:xfrm>
            <a:off x="1297500" y="1567550"/>
            <a:ext cx="3549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les signifiants sont : </a:t>
            </a:r>
            <a:endParaRPr/>
          </a:p>
          <a:p>
            <a:pPr indent="-311150" lvl="0" marL="457200" rtl="0" algn="l">
              <a:spcBef>
                <a:spcPts val="1600"/>
              </a:spcBef>
              <a:spcAft>
                <a:spcPts val="0"/>
              </a:spcAft>
              <a:buSzPts val="1300"/>
              <a:buChar char="●"/>
            </a:pPr>
            <a:r>
              <a:rPr lang="fr"/>
              <a:t>Les logos, répétés 2 fois,</a:t>
            </a:r>
            <a:endParaRPr/>
          </a:p>
          <a:p>
            <a:pPr indent="-311150" lvl="0" marL="457200" rtl="0" algn="l">
              <a:spcBef>
                <a:spcPts val="0"/>
              </a:spcBef>
              <a:spcAft>
                <a:spcPts val="0"/>
              </a:spcAft>
              <a:buSzPts val="1300"/>
              <a:buChar char="●"/>
            </a:pPr>
            <a:r>
              <a:rPr lang="fr"/>
              <a:t>Le texte associé,</a:t>
            </a:r>
            <a:endParaRPr/>
          </a:p>
          <a:p>
            <a:pPr indent="-311150" lvl="0" marL="457200" rtl="0" algn="l">
              <a:spcBef>
                <a:spcPts val="0"/>
              </a:spcBef>
              <a:spcAft>
                <a:spcPts val="0"/>
              </a:spcAft>
              <a:buSzPts val="1300"/>
              <a:buChar char="●"/>
            </a:pPr>
            <a:r>
              <a:rPr lang="fr"/>
              <a:t>Les couleurs</a:t>
            </a:r>
            <a:endParaRPr/>
          </a:p>
          <a:p>
            <a:pPr indent="-311150" lvl="0" marL="457200" rtl="0" algn="l">
              <a:spcBef>
                <a:spcPts val="0"/>
              </a:spcBef>
              <a:spcAft>
                <a:spcPts val="0"/>
              </a:spcAft>
              <a:buSzPts val="1300"/>
              <a:buChar char="●"/>
            </a:pPr>
            <a:r>
              <a:rPr lang="fr"/>
              <a:t>La forme des entrées</a:t>
            </a:r>
            <a:endParaRPr/>
          </a:p>
        </p:txBody>
      </p:sp>
      <p:pic>
        <p:nvPicPr>
          <p:cNvPr id="300" name="Google Shape;300;p31"/>
          <p:cNvPicPr preferRelativeResize="0"/>
          <p:nvPr/>
        </p:nvPicPr>
        <p:blipFill>
          <a:blip r:embed="rId3">
            <a:alphaModFix/>
          </a:blip>
          <a:stretch>
            <a:fillRect/>
          </a:stretch>
        </p:blipFill>
        <p:spPr>
          <a:xfrm>
            <a:off x="5536875" y="1212375"/>
            <a:ext cx="3047408" cy="35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L’Affordance des composants</a:t>
            </a:r>
            <a:endParaRPr/>
          </a:p>
        </p:txBody>
      </p:sp>
      <p:pic>
        <p:nvPicPr>
          <p:cNvPr descr="You have been using “affordances” wrong | by Henry Martes | UX Collective" id="306" name="Google Shape;306;p32"/>
          <p:cNvPicPr preferRelativeResize="0"/>
          <p:nvPr/>
        </p:nvPicPr>
        <p:blipFill rotWithShape="1">
          <a:blip r:embed="rId3">
            <a:alphaModFix/>
          </a:blip>
          <a:srcRect b="-1760" l="0" r="-1770" t="0"/>
          <a:stretch/>
        </p:blipFill>
        <p:spPr>
          <a:xfrm>
            <a:off x="4783675" y="1493900"/>
            <a:ext cx="4096850" cy="3274575"/>
          </a:xfrm>
          <a:prstGeom prst="rect">
            <a:avLst/>
          </a:prstGeom>
          <a:noFill/>
          <a:ln>
            <a:noFill/>
          </a:ln>
        </p:spPr>
      </p:pic>
      <p:sp>
        <p:nvSpPr>
          <p:cNvPr id="307" name="Google Shape;307;p32"/>
          <p:cNvSpPr txBox="1"/>
          <p:nvPr>
            <p:ph idx="1" type="body"/>
          </p:nvPr>
        </p:nvSpPr>
        <p:spPr>
          <a:xfrm>
            <a:off x="946325" y="1574425"/>
            <a:ext cx="3508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en va de même pour les composants</a:t>
            </a:r>
            <a:endParaRPr/>
          </a:p>
          <a:p>
            <a:pPr indent="0" lvl="0" marL="0" rtl="0" algn="l">
              <a:spcBef>
                <a:spcPts val="1600"/>
              </a:spcBef>
              <a:spcAft>
                <a:spcPts val="0"/>
              </a:spcAft>
              <a:buNone/>
            </a:pPr>
            <a:r>
              <a:rPr lang="fr"/>
              <a:t>Cela peut passer par : </a:t>
            </a:r>
            <a:endParaRPr/>
          </a:p>
          <a:p>
            <a:pPr indent="-311150" lvl="0" marL="457200" rtl="0" algn="l">
              <a:spcBef>
                <a:spcPts val="1600"/>
              </a:spcBef>
              <a:spcAft>
                <a:spcPts val="0"/>
              </a:spcAft>
              <a:buSzPts val="1300"/>
              <a:buChar char="●"/>
            </a:pPr>
            <a:r>
              <a:rPr lang="fr"/>
              <a:t>Labels parlants,</a:t>
            </a:r>
            <a:endParaRPr/>
          </a:p>
          <a:p>
            <a:pPr indent="-311150" lvl="0" marL="457200" rtl="0" algn="l">
              <a:spcBef>
                <a:spcPts val="0"/>
              </a:spcBef>
              <a:spcAft>
                <a:spcPts val="0"/>
              </a:spcAft>
              <a:buSzPts val="1300"/>
              <a:buChar char="●"/>
            </a:pPr>
            <a:r>
              <a:rPr lang="fr"/>
              <a:t>Des signifiants perceptibles par tout le monde : couleur, texte, ….</a:t>
            </a:r>
            <a:endParaRPr/>
          </a:p>
          <a:p>
            <a:pPr indent="-311150" lvl="0" marL="457200" rtl="0" algn="l">
              <a:spcBef>
                <a:spcPts val="0"/>
              </a:spcBef>
              <a:spcAft>
                <a:spcPts val="0"/>
              </a:spcAft>
              <a:buSzPts val="1300"/>
              <a:buChar char="●"/>
            </a:pPr>
            <a:r>
              <a:rPr lang="fr"/>
              <a:t>Des formes et actions habituelles</a:t>
            </a:r>
            <a:endParaRPr/>
          </a:p>
          <a:p>
            <a:pPr indent="-311150" lvl="0" marL="457200" rtl="0" algn="l">
              <a:spcBef>
                <a:spcPts val="0"/>
              </a:spcBef>
              <a:spcAft>
                <a:spcPts val="0"/>
              </a:spcAft>
              <a:buSzPts val="1300"/>
              <a:buChar char="●"/>
            </a:pPr>
            <a:r>
              <a:rPr lang="f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Penser l’Affordance de son site</a:t>
            </a:r>
            <a:endParaRPr/>
          </a:p>
        </p:txBody>
      </p:sp>
      <p:sp>
        <p:nvSpPr>
          <p:cNvPr id="313" name="Google Shape;313;p33"/>
          <p:cNvSpPr txBox="1"/>
          <p:nvPr>
            <p:ph idx="1" type="body"/>
          </p:nvPr>
        </p:nvSpPr>
        <p:spPr>
          <a:xfrm>
            <a:off x="1297500" y="1567550"/>
            <a:ext cx="3508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utilisateurs⋅trices doivent comprendre rapidement le but de votre application.</a:t>
            </a:r>
            <a:endParaRPr/>
          </a:p>
          <a:p>
            <a:pPr indent="0" lvl="0" marL="0" rtl="0" algn="l">
              <a:spcBef>
                <a:spcPts val="1600"/>
              </a:spcBef>
              <a:spcAft>
                <a:spcPts val="0"/>
              </a:spcAft>
              <a:buNone/>
            </a:pPr>
            <a:r>
              <a:rPr lang="fr"/>
              <a:t>Cela peut passer par : </a:t>
            </a:r>
            <a:endParaRPr/>
          </a:p>
          <a:p>
            <a:pPr indent="-311150" lvl="0" marL="457200" rtl="0" algn="l">
              <a:spcBef>
                <a:spcPts val="1600"/>
              </a:spcBef>
              <a:spcAft>
                <a:spcPts val="0"/>
              </a:spcAft>
              <a:buSzPts val="1300"/>
              <a:buChar char="●"/>
            </a:pPr>
            <a:r>
              <a:rPr lang="fr"/>
              <a:t>Des titres et textes d’introductions clairs</a:t>
            </a:r>
            <a:endParaRPr/>
          </a:p>
          <a:p>
            <a:pPr indent="-311150" lvl="0" marL="457200" rtl="0" algn="l">
              <a:spcBef>
                <a:spcPts val="0"/>
              </a:spcBef>
              <a:spcAft>
                <a:spcPts val="0"/>
              </a:spcAft>
              <a:buSzPts val="1300"/>
              <a:buChar char="●"/>
            </a:pPr>
            <a:r>
              <a:rPr lang="fr"/>
              <a:t>Des signifiants rapidement visible ( un logo de panier mis en avant sur la barre de navigation d’un site de e-commerce )</a:t>
            </a:r>
            <a:endParaRPr/>
          </a:p>
          <a:p>
            <a:pPr indent="-311150" lvl="0" marL="457200" rtl="0" algn="l">
              <a:spcBef>
                <a:spcPts val="0"/>
              </a:spcBef>
              <a:spcAft>
                <a:spcPts val="0"/>
              </a:spcAft>
              <a:buSzPts val="1300"/>
              <a:buChar char="●"/>
            </a:pPr>
            <a:r>
              <a:rPr lang="fr"/>
              <a:t>Des actions compréhensibles</a:t>
            </a:r>
            <a:endParaRPr/>
          </a:p>
          <a:p>
            <a:pPr indent="-311150" lvl="0" marL="457200" rtl="0" algn="l">
              <a:spcBef>
                <a:spcPts val="0"/>
              </a:spcBef>
              <a:spcAft>
                <a:spcPts val="0"/>
              </a:spcAft>
              <a:buSzPts val="1300"/>
              <a:buChar char="●"/>
            </a:pPr>
            <a:r>
              <a:rPr lang="fr"/>
              <a:t>…</a:t>
            </a:r>
            <a:endParaRPr/>
          </a:p>
        </p:txBody>
      </p:sp>
      <p:pic>
        <p:nvPicPr>
          <p:cNvPr descr="You have been using “affordances” wrong | by Henry Martes | UX Collective" id="314" name="Google Shape;314;p33"/>
          <p:cNvPicPr preferRelativeResize="0"/>
          <p:nvPr/>
        </p:nvPicPr>
        <p:blipFill rotWithShape="1">
          <a:blip r:embed="rId3">
            <a:alphaModFix/>
          </a:blip>
          <a:srcRect b="0" l="0" r="-93986" t="-27632"/>
          <a:stretch/>
        </p:blipFill>
        <p:spPr>
          <a:xfrm>
            <a:off x="5090200" y="563525"/>
            <a:ext cx="6799625" cy="428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